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3" r:id="rId2"/>
  </p:sldIdLst>
  <p:sldSz cx="12192000" cy="6858000"/>
  <p:notesSz cx="6797675" cy="985678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DDEE"/>
    <a:srgbClr val="DAB8CF"/>
    <a:srgbClr val="FF99FF"/>
    <a:srgbClr val="D9F6BC"/>
    <a:srgbClr val="FD5757"/>
    <a:srgbClr val="F0353D"/>
    <a:srgbClr val="0295AA"/>
    <a:srgbClr val="EB6836"/>
    <a:srgbClr val="00AB94"/>
    <a:srgbClr val="458F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85" autoAdjust="0"/>
    <p:restoredTop sz="94080" autoAdjust="0"/>
  </p:normalViewPr>
  <p:slideViewPr>
    <p:cSldViewPr snapToGrid="0">
      <p:cViewPr varScale="1">
        <p:scale>
          <a:sx n="110" d="100"/>
          <a:sy n="110" d="100"/>
        </p:scale>
        <p:origin x="84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247" cy="494821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826" y="0"/>
            <a:ext cx="2946246" cy="494821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r">
              <a:defRPr sz="1200"/>
            </a:lvl1pPr>
          </a:lstStyle>
          <a:p>
            <a:fld id="{068284F0-4582-4973-924B-B2794AC42248}" type="datetimeFigureOut">
              <a:rPr lang="zh-TW" altLang="en-US" smtClean="0"/>
              <a:t>2025/8/5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9361967"/>
            <a:ext cx="2946247" cy="494821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826" y="9361967"/>
            <a:ext cx="2946246" cy="494821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r">
              <a:defRPr sz="1200"/>
            </a:lvl1pPr>
          </a:lstStyle>
          <a:p>
            <a:fld id="{0F1BD1D0-D21D-461A-80EA-D0AE593E04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69955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4551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60" cy="494551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r">
              <a:defRPr sz="1200"/>
            </a:lvl1pPr>
          </a:lstStyle>
          <a:p>
            <a:fld id="{CDFDA56C-A9F6-4486-9C4B-922C35167032}" type="datetimeFigureOut">
              <a:rPr lang="zh-TW" altLang="en-US" smtClean="0"/>
              <a:t>2025/8/5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41325" y="1231900"/>
            <a:ext cx="5915025" cy="3327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08" tIns="46054" rIns="92108" bIns="46054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43579"/>
            <a:ext cx="5438140" cy="3881111"/>
          </a:xfrm>
          <a:prstGeom prst="rect">
            <a:avLst/>
          </a:prstGeom>
        </p:spPr>
        <p:txBody>
          <a:bodyPr vert="horz" lIns="92108" tIns="46054" rIns="92108" bIns="46054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62239"/>
            <a:ext cx="2945660" cy="494550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2" y="9362239"/>
            <a:ext cx="2945660" cy="494550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r">
              <a:defRPr sz="1200"/>
            </a:lvl1pPr>
          </a:lstStyle>
          <a:p>
            <a:fld id="{C5BA0215-5C81-4A6C-8FF4-CFB6CDA002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505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4300" y="739775"/>
            <a:ext cx="6569075" cy="36957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595AD5-0B22-4AEE-8604-A9C0A96B7344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8518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93318-BBDE-4473-A264-FCC553D8B2E1}" type="datetimeFigureOut">
              <a:rPr lang="zh-TW" altLang="en-US" smtClean="0"/>
              <a:t>2025/8/5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D9ED4-2F64-4A64-8C43-321C905E4A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4427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93318-BBDE-4473-A264-FCC553D8B2E1}" type="datetimeFigureOut">
              <a:rPr lang="zh-TW" altLang="en-US" smtClean="0"/>
              <a:t>2025/8/5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D9ED4-2F64-4A64-8C43-321C905E4A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880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93318-BBDE-4473-A264-FCC553D8B2E1}" type="datetimeFigureOut">
              <a:rPr lang="zh-TW" altLang="en-US" smtClean="0"/>
              <a:t>2025/8/5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D9ED4-2F64-4A64-8C43-321C905E4A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1140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93318-BBDE-4473-A264-FCC553D8B2E1}" type="datetimeFigureOut">
              <a:rPr lang="zh-TW" altLang="en-US" smtClean="0"/>
              <a:t>2025/8/5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D9ED4-2F64-4A64-8C43-321C905E4A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6050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93318-BBDE-4473-A264-FCC553D8B2E1}" type="datetimeFigureOut">
              <a:rPr lang="zh-TW" altLang="en-US" smtClean="0"/>
              <a:t>2025/8/5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D9ED4-2F64-4A64-8C43-321C905E4A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8695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93318-BBDE-4473-A264-FCC553D8B2E1}" type="datetimeFigureOut">
              <a:rPr lang="zh-TW" altLang="en-US" smtClean="0"/>
              <a:t>2025/8/5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D9ED4-2F64-4A64-8C43-321C905E4A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0711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93318-BBDE-4473-A264-FCC553D8B2E1}" type="datetimeFigureOut">
              <a:rPr lang="zh-TW" altLang="en-US" smtClean="0"/>
              <a:t>2025/8/5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D9ED4-2F64-4A64-8C43-321C905E4A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6568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93318-BBDE-4473-A264-FCC553D8B2E1}" type="datetimeFigureOut">
              <a:rPr lang="zh-TW" altLang="en-US" smtClean="0"/>
              <a:t>2025/8/5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D9ED4-2F64-4A64-8C43-321C905E4A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1169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93318-BBDE-4473-A264-FCC553D8B2E1}" type="datetimeFigureOut">
              <a:rPr lang="zh-TW" altLang="en-US" smtClean="0"/>
              <a:t>2025/8/5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D9ED4-2F64-4A64-8C43-321C905E4A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8939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93318-BBDE-4473-A264-FCC553D8B2E1}" type="datetimeFigureOut">
              <a:rPr lang="zh-TW" altLang="en-US" smtClean="0"/>
              <a:t>2025/8/5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D9ED4-2F64-4A64-8C43-321C905E4A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9952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93318-BBDE-4473-A264-FCC553D8B2E1}" type="datetimeFigureOut">
              <a:rPr lang="zh-TW" altLang="en-US" smtClean="0"/>
              <a:t>2025/8/5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D9ED4-2F64-4A64-8C43-321C905E4A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3572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93318-BBDE-4473-A264-FCC553D8B2E1}" type="datetimeFigureOut">
              <a:rPr lang="zh-TW" altLang="en-US" smtClean="0"/>
              <a:t>2025/8/5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D9ED4-2F64-4A64-8C43-321C905E4A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9165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圖片 3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127201" y="1546690"/>
            <a:ext cx="2961097" cy="4641041"/>
          </a:xfrm>
          <a:prstGeom prst="rect">
            <a:avLst/>
          </a:prstGeom>
        </p:spPr>
      </p:pic>
      <p:pic>
        <p:nvPicPr>
          <p:cNvPr id="656" name="Picture 2" descr="C:\Users\lspsc307\Desktop\download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26" t="6570" r="33322" b="29120"/>
          <a:stretch/>
        </p:blipFill>
        <p:spPr bwMode="auto">
          <a:xfrm>
            <a:off x="10526656" y="6108170"/>
            <a:ext cx="231632" cy="203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9" name="圖片 73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9096" y="3190213"/>
            <a:ext cx="2733141" cy="381904"/>
          </a:xfrm>
          <a:prstGeom prst="rect">
            <a:avLst/>
          </a:prstGeom>
        </p:spPr>
      </p:pic>
      <p:sp>
        <p:nvSpPr>
          <p:cNvPr id="109" name="文字方塊 108"/>
          <p:cNvSpPr txBox="1"/>
          <p:nvPr/>
        </p:nvSpPr>
        <p:spPr>
          <a:xfrm>
            <a:off x="4445781" y="3787466"/>
            <a:ext cx="3089624" cy="136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40" b="1" dirty="0">
                <a:latin typeface="漢儀新蒂永樂大典" panose="02000500000000000000" pitchFamily="2" charset="-120"/>
                <a:ea typeface="漢儀新蒂永樂大典" panose="02000500000000000000" pitchFamily="2" charset="-120"/>
              </a:rPr>
              <a:t>114</a:t>
            </a:r>
            <a:r>
              <a:rPr lang="zh-TW" altLang="en-US" sz="2540" b="1" dirty="0">
                <a:latin typeface="漢儀新蒂永樂大典" panose="02000500000000000000" pitchFamily="2" charset="-120"/>
                <a:ea typeface="漢儀新蒂永樂大典" panose="02000500000000000000" pitchFamily="2" charset="-120"/>
              </a:rPr>
              <a:t>學年度平面圖</a:t>
            </a:r>
            <a:endParaRPr lang="en-US" altLang="zh-TW" sz="2540" b="1" dirty="0">
              <a:latin typeface="漢儀新蒂永樂大典" panose="02000500000000000000" pitchFamily="2" charset="-120"/>
              <a:ea typeface="漢儀新蒂永樂大典" panose="02000500000000000000" pitchFamily="2" charset="-120"/>
            </a:endParaRPr>
          </a:p>
          <a:p>
            <a:endParaRPr lang="en-US" altLang="zh-TW" sz="2540" b="1" dirty="0">
              <a:latin typeface="漢儀新蒂永樂大典" panose="02000500000000000000" pitchFamily="2" charset="-120"/>
              <a:ea typeface="漢儀新蒂永樂大典" panose="02000500000000000000" pitchFamily="2" charset="-120"/>
            </a:endParaRPr>
          </a:p>
          <a:p>
            <a:r>
              <a:rPr lang="en-US" altLang="zh-TW" sz="1600" b="1" dirty="0">
                <a:latin typeface="細明體" panose="02020509000000000000" pitchFamily="49" charset="-120"/>
                <a:ea typeface="細明體" panose="02020509000000000000" pitchFamily="49" charset="-120"/>
              </a:rPr>
              <a:t>      </a:t>
            </a:r>
          </a:p>
          <a:p>
            <a:r>
              <a:rPr lang="en-US" altLang="zh-TW" sz="1600" b="1" dirty="0">
                <a:latin typeface="細明體" panose="02020509000000000000" pitchFamily="49" charset="-120"/>
                <a:ea typeface="細明體" panose="02020509000000000000" pitchFamily="49" charset="-120"/>
              </a:rPr>
              <a:t>    </a:t>
            </a:r>
          </a:p>
        </p:txBody>
      </p:sp>
      <p:grpSp>
        <p:nvGrpSpPr>
          <p:cNvPr id="118" name="群組 117"/>
          <p:cNvGrpSpPr/>
          <p:nvPr/>
        </p:nvGrpSpPr>
        <p:grpSpPr>
          <a:xfrm>
            <a:off x="688549" y="5381385"/>
            <a:ext cx="1813516" cy="315792"/>
            <a:chOff x="4624092" y="5495610"/>
            <a:chExt cx="1999119" cy="348113"/>
          </a:xfrm>
        </p:grpSpPr>
        <p:sp>
          <p:nvSpPr>
            <p:cNvPr id="114" name="文字方塊 113"/>
            <p:cNvSpPr txBox="1"/>
            <p:nvPr/>
          </p:nvSpPr>
          <p:spPr>
            <a:xfrm>
              <a:off x="6221735" y="5495610"/>
              <a:ext cx="401476" cy="348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452" dirty="0"/>
                <a:t>1F</a:t>
              </a:r>
              <a:endParaRPr lang="zh-TW" altLang="en-US" sz="1452" dirty="0"/>
            </a:p>
          </p:txBody>
        </p:sp>
        <p:sp>
          <p:nvSpPr>
            <p:cNvPr id="115" name="文字方塊 114"/>
            <p:cNvSpPr txBox="1"/>
            <p:nvPr/>
          </p:nvSpPr>
          <p:spPr>
            <a:xfrm>
              <a:off x="5688533" y="5495610"/>
              <a:ext cx="401476" cy="348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452" dirty="0"/>
                <a:t>2F</a:t>
              </a:r>
              <a:endParaRPr lang="zh-TW" altLang="en-US" sz="1452" dirty="0"/>
            </a:p>
          </p:txBody>
        </p:sp>
        <p:sp>
          <p:nvSpPr>
            <p:cNvPr id="116" name="文字方塊 115"/>
            <p:cNvSpPr txBox="1"/>
            <p:nvPr/>
          </p:nvSpPr>
          <p:spPr>
            <a:xfrm>
              <a:off x="5151546" y="5495610"/>
              <a:ext cx="401476" cy="348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452" dirty="0"/>
                <a:t>3F</a:t>
              </a:r>
              <a:endParaRPr lang="zh-TW" altLang="en-US" sz="1452" dirty="0"/>
            </a:p>
          </p:txBody>
        </p:sp>
        <p:sp>
          <p:nvSpPr>
            <p:cNvPr id="117" name="文字方塊 116"/>
            <p:cNvSpPr txBox="1"/>
            <p:nvPr/>
          </p:nvSpPr>
          <p:spPr>
            <a:xfrm>
              <a:off x="4624092" y="5495610"/>
              <a:ext cx="401476" cy="348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452" dirty="0"/>
                <a:t>4F</a:t>
              </a:r>
              <a:endParaRPr lang="zh-TW" altLang="en-US" sz="1452" dirty="0"/>
            </a:p>
          </p:txBody>
        </p:sp>
      </p:grpSp>
      <p:grpSp>
        <p:nvGrpSpPr>
          <p:cNvPr id="740" name="群組 739"/>
          <p:cNvGrpSpPr/>
          <p:nvPr/>
        </p:nvGrpSpPr>
        <p:grpSpPr>
          <a:xfrm>
            <a:off x="665511" y="2315636"/>
            <a:ext cx="2096705" cy="337929"/>
            <a:chOff x="4423298" y="5420195"/>
            <a:chExt cx="2007287" cy="331317"/>
          </a:xfrm>
        </p:grpSpPr>
        <p:sp>
          <p:nvSpPr>
            <p:cNvPr id="744" name="文字方塊 743"/>
            <p:cNvSpPr txBox="1"/>
            <p:nvPr/>
          </p:nvSpPr>
          <p:spPr>
            <a:xfrm>
              <a:off x="6081915" y="5420195"/>
              <a:ext cx="348670" cy="309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452" dirty="0"/>
                <a:t>1F</a:t>
              </a:r>
              <a:endParaRPr lang="zh-TW" altLang="en-US" sz="1452" dirty="0"/>
            </a:p>
          </p:txBody>
        </p:sp>
        <p:sp>
          <p:nvSpPr>
            <p:cNvPr id="745" name="文字方塊 744"/>
            <p:cNvSpPr txBox="1"/>
            <p:nvPr/>
          </p:nvSpPr>
          <p:spPr>
            <a:xfrm>
              <a:off x="5272470" y="5441899"/>
              <a:ext cx="348670" cy="309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452" dirty="0"/>
                <a:t>2F</a:t>
              </a:r>
              <a:endParaRPr lang="zh-TW" altLang="en-US" sz="1452" dirty="0"/>
            </a:p>
          </p:txBody>
        </p:sp>
        <p:sp>
          <p:nvSpPr>
            <p:cNvPr id="746" name="文字方塊 745"/>
            <p:cNvSpPr txBox="1"/>
            <p:nvPr/>
          </p:nvSpPr>
          <p:spPr>
            <a:xfrm>
              <a:off x="4778536" y="5420196"/>
              <a:ext cx="348670" cy="309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452" dirty="0"/>
                <a:t>3F</a:t>
              </a:r>
              <a:endParaRPr lang="zh-TW" altLang="en-US" sz="1452" dirty="0"/>
            </a:p>
          </p:txBody>
        </p:sp>
        <p:sp>
          <p:nvSpPr>
            <p:cNvPr id="750" name="文字方塊 749"/>
            <p:cNvSpPr txBox="1"/>
            <p:nvPr/>
          </p:nvSpPr>
          <p:spPr>
            <a:xfrm>
              <a:off x="4423298" y="5441896"/>
              <a:ext cx="428317" cy="3096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52" dirty="0"/>
                <a:t>4F</a:t>
              </a:r>
              <a:endParaRPr lang="zh-TW" altLang="en-US" sz="1452" dirty="0"/>
            </a:p>
          </p:txBody>
        </p:sp>
      </p:grpSp>
      <p:grpSp>
        <p:nvGrpSpPr>
          <p:cNvPr id="119" name="群組 118"/>
          <p:cNvGrpSpPr/>
          <p:nvPr/>
        </p:nvGrpSpPr>
        <p:grpSpPr>
          <a:xfrm>
            <a:off x="10538444" y="6325132"/>
            <a:ext cx="1443926" cy="315792"/>
            <a:chOff x="11339065" y="10900"/>
            <a:chExt cx="1591704" cy="348113"/>
          </a:xfrm>
        </p:grpSpPr>
        <p:sp>
          <p:nvSpPr>
            <p:cNvPr id="751" name="文字方塊 750"/>
            <p:cNvSpPr txBox="1"/>
            <p:nvPr/>
          </p:nvSpPr>
          <p:spPr>
            <a:xfrm>
              <a:off x="11339065" y="10900"/>
              <a:ext cx="401476" cy="348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452" dirty="0"/>
                <a:t>1F</a:t>
              </a:r>
              <a:endParaRPr lang="zh-TW" altLang="en-US" sz="1452" dirty="0"/>
            </a:p>
          </p:txBody>
        </p:sp>
        <p:sp>
          <p:nvSpPr>
            <p:cNvPr id="752" name="文字方塊 751"/>
            <p:cNvSpPr txBox="1"/>
            <p:nvPr/>
          </p:nvSpPr>
          <p:spPr>
            <a:xfrm>
              <a:off x="11953230" y="10900"/>
              <a:ext cx="401476" cy="348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452" dirty="0"/>
                <a:t>2F</a:t>
              </a:r>
              <a:endParaRPr lang="zh-TW" altLang="en-US" sz="1452" dirty="0"/>
            </a:p>
          </p:txBody>
        </p:sp>
        <p:sp>
          <p:nvSpPr>
            <p:cNvPr id="755" name="文字方塊 754"/>
            <p:cNvSpPr txBox="1"/>
            <p:nvPr/>
          </p:nvSpPr>
          <p:spPr>
            <a:xfrm>
              <a:off x="12529293" y="10900"/>
              <a:ext cx="401476" cy="348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452" dirty="0"/>
                <a:t>3F</a:t>
              </a:r>
              <a:endParaRPr lang="zh-TW" altLang="en-US" sz="1452" dirty="0"/>
            </a:p>
          </p:txBody>
        </p:sp>
      </p:grpSp>
      <p:grpSp>
        <p:nvGrpSpPr>
          <p:cNvPr id="120" name="群組 119"/>
          <p:cNvGrpSpPr/>
          <p:nvPr/>
        </p:nvGrpSpPr>
        <p:grpSpPr>
          <a:xfrm>
            <a:off x="8743213" y="65090"/>
            <a:ext cx="376968" cy="933338"/>
            <a:chOff x="9323240" y="313067"/>
            <a:chExt cx="415547" cy="1028860"/>
          </a:xfrm>
        </p:grpSpPr>
        <p:sp>
          <p:nvSpPr>
            <p:cNvPr id="756" name="文字方塊 755"/>
            <p:cNvSpPr txBox="1"/>
            <p:nvPr/>
          </p:nvSpPr>
          <p:spPr>
            <a:xfrm>
              <a:off x="9337312" y="993816"/>
              <a:ext cx="401475" cy="3481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452" dirty="0"/>
                <a:t>1F</a:t>
              </a:r>
              <a:endParaRPr lang="zh-TW" altLang="en-US" sz="1452" dirty="0"/>
            </a:p>
          </p:txBody>
        </p:sp>
        <p:sp>
          <p:nvSpPr>
            <p:cNvPr id="757" name="文字方塊 756"/>
            <p:cNvSpPr txBox="1"/>
            <p:nvPr/>
          </p:nvSpPr>
          <p:spPr>
            <a:xfrm>
              <a:off x="9323240" y="614079"/>
              <a:ext cx="401475" cy="3481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452" dirty="0"/>
                <a:t>2F</a:t>
              </a:r>
              <a:endParaRPr lang="zh-TW" altLang="en-US" sz="1452" dirty="0"/>
            </a:p>
          </p:txBody>
        </p:sp>
        <p:sp>
          <p:nvSpPr>
            <p:cNvPr id="758" name="文字方塊 757"/>
            <p:cNvSpPr txBox="1"/>
            <p:nvPr/>
          </p:nvSpPr>
          <p:spPr>
            <a:xfrm>
              <a:off x="9337312" y="313067"/>
              <a:ext cx="401475" cy="3481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452" dirty="0"/>
                <a:t>3F</a:t>
              </a:r>
              <a:endParaRPr lang="zh-TW" altLang="en-US" sz="1452" dirty="0"/>
            </a:p>
          </p:txBody>
        </p:sp>
      </p:grpSp>
      <p:sp>
        <p:nvSpPr>
          <p:cNvPr id="3" name="文字方塊 2"/>
          <p:cNvSpPr txBox="1"/>
          <p:nvPr/>
        </p:nvSpPr>
        <p:spPr>
          <a:xfrm>
            <a:off x="1740332" y="2370604"/>
            <a:ext cx="742511" cy="3157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52" b="1" dirty="0">
                <a:latin typeface="華康中圓體" pitchFamily="49" charset="-120"/>
                <a:ea typeface="華康中圓體" pitchFamily="49" charset="-120"/>
              </a:rPr>
              <a:t>勵學堂</a:t>
            </a:r>
          </a:p>
        </p:txBody>
      </p:sp>
      <p:sp>
        <p:nvSpPr>
          <p:cNvPr id="52" name="文字方塊 51"/>
          <p:cNvSpPr txBox="1"/>
          <p:nvPr/>
        </p:nvSpPr>
        <p:spPr>
          <a:xfrm>
            <a:off x="1210173" y="5538816"/>
            <a:ext cx="742511" cy="3157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52" b="1" dirty="0">
                <a:latin typeface="華康中圓體" pitchFamily="49" charset="-120"/>
                <a:ea typeface="華康中圓體" pitchFamily="49" charset="-120"/>
              </a:rPr>
              <a:t>龍山樓</a:t>
            </a:r>
          </a:p>
        </p:txBody>
      </p:sp>
      <p:sp>
        <p:nvSpPr>
          <p:cNvPr id="53" name="文字方塊 52"/>
          <p:cNvSpPr txBox="1"/>
          <p:nvPr/>
        </p:nvSpPr>
        <p:spPr>
          <a:xfrm>
            <a:off x="9258224" y="1011659"/>
            <a:ext cx="742511" cy="3157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52" b="1" dirty="0">
                <a:latin typeface="華康中圓體" pitchFamily="49" charset="-120"/>
                <a:ea typeface="華康中圓體" panose="020F0509000000000000"/>
              </a:rPr>
              <a:t>行政樓</a:t>
            </a:r>
          </a:p>
        </p:txBody>
      </p:sp>
      <p:sp>
        <p:nvSpPr>
          <p:cNvPr id="54" name="文字方塊 53"/>
          <p:cNvSpPr txBox="1"/>
          <p:nvPr/>
        </p:nvSpPr>
        <p:spPr>
          <a:xfrm>
            <a:off x="9382599" y="3949820"/>
            <a:ext cx="742511" cy="3157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52" b="1" dirty="0">
                <a:latin typeface="華康中圓體" pitchFamily="49" charset="-120"/>
                <a:ea typeface="華康中圓體" pitchFamily="49" charset="-120"/>
              </a:rPr>
              <a:t>竹風樓</a:t>
            </a:r>
          </a:p>
        </p:txBody>
      </p:sp>
      <p:sp>
        <p:nvSpPr>
          <p:cNvPr id="55" name="文字方塊 54"/>
          <p:cNvSpPr txBox="1"/>
          <p:nvPr/>
        </p:nvSpPr>
        <p:spPr>
          <a:xfrm>
            <a:off x="10386969" y="6528762"/>
            <a:ext cx="742511" cy="3157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52" b="1" dirty="0">
                <a:latin typeface="華康中圓體" pitchFamily="49" charset="-120"/>
                <a:ea typeface="華康中圓體" pitchFamily="49" charset="-120"/>
              </a:rPr>
              <a:t>迎曦樓</a:t>
            </a:r>
          </a:p>
        </p:txBody>
      </p:sp>
      <p:grpSp>
        <p:nvGrpSpPr>
          <p:cNvPr id="7" name="群組 6"/>
          <p:cNvGrpSpPr/>
          <p:nvPr/>
        </p:nvGrpSpPr>
        <p:grpSpPr>
          <a:xfrm>
            <a:off x="8629838" y="2402564"/>
            <a:ext cx="373059" cy="1421435"/>
            <a:chOff x="9312175" y="2794237"/>
            <a:chExt cx="411239" cy="1566911"/>
          </a:xfrm>
        </p:grpSpPr>
        <p:sp>
          <p:nvSpPr>
            <p:cNvPr id="49" name="文字方塊 48"/>
            <p:cNvSpPr txBox="1"/>
            <p:nvPr/>
          </p:nvSpPr>
          <p:spPr>
            <a:xfrm>
              <a:off x="9312175" y="4013037"/>
              <a:ext cx="401476" cy="3481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452" dirty="0"/>
                <a:t>1F</a:t>
              </a:r>
              <a:endParaRPr lang="zh-TW" altLang="en-US" sz="1452" dirty="0"/>
            </a:p>
          </p:txBody>
        </p:sp>
        <p:sp>
          <p:nvSpPr>
            <p:cNvPr id="50" name="文字方塊 49"/>
            <p:cNvSpPr txBox="1"/>
            <p:nvPr/>
          </p:nvSpPr>
          <p:spPr>
            <a:xfrm>
              <a:off x="9321938" y="3596843"/>
              <a:ext cx="401476" cy="3481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452" dirty="0"/>
                <a:t>2F</a:t>
              </a:r>
              <a:endParaRPr lang="zh-TW" altLang="en-US" sz="1452" dirty="0"/>
            </a:p>
          </p:txBody>
        </p:sp>
        <p:sp>
          <p:nvSpPr>
            <p:cNvPr id="51" name="文字方塊 50"/>
            <p:cNvSpPr txBox="1"/>
            <p:nvPr/>
          </p:nvSpPr>
          <p:spPr>
            <a:xfrm>
              <a:off x="9321938" y="3192365"/>
              <a:ext cx="401476" cy="3481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452" dirty="0"/>
                <a:t>3F</a:t>
              </a:r>
              <a:endParaRPr lang="zh-TW" altLang="en-US" sz="1452" dirty="0"/>
            </a:p>
          </p:txBody>
        </p:sp>
        <p:sp>
          <p:nvSpPr>
            <p:cNvPr id="56" name="文字方塊 55"/>
            <p:cNvSpPr txBox="1"/>
            <p:nvPr/>
          </p:nvSpPr>
          <p:spPr>
            <a:xfrm>
              <a:off x="9319265" y="2794237"/>
              <a:ext cx="401476" cy="3481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452" dirty="0"/>
                <a:t>4F</a:t>
              </a:r>
              <a:endParaRPr lang="zh-TW" altLang="en-US" sz="1452" dirty="0"/>
            </a:p>
          </p:txBody>
        </p:sp>
      </p:grpSp>
      <p:pic>
        <p:nvPicPr>
          <p:cNvPr id="9" name="圖片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6586" y="6156142"/>
            <a:ext cx="548009" cy="548009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1001971" y="6045431"/>
            <a:ext cx="1269475" cy="65872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52" b="1" dirty="0">
                <a:solidFill>
                  <a:schemeClr val="tx1"/>
                </a:solidFill>
                <a:latin typeface="華康中圓體" pitchFamily="49" charset="-120"/>
                <a:ea typeface="華康中圓體" pitchFamily="49" charset="-120"/>
              </a:rPr>
              <a:t>回收區</a:t>
            </a:r>
          </a:p>
        </p:txBody>
      </p:sp>
      <p:sp>
        <p:nvSpPr>
          <p:cNvPr id="57" name="矩形 56"/>
          <p:cNvSpPr/>
          <p:nvPr/>
        </p:nvSpPr>
        <p:spPr>
          <a:xfrm>
            <a:off x="3068853" y="6055421"/>
            <a:ext cx="1709165" cy="65872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52" b="1" dirty="0">
                <a:solidFill>
                  <a:schemeClr val="tx1"/>
                </a:solidFill>
                <a:latin typeface="華康中圓體" pitchFamily="49" charset="-120"/>
                <a:ea typeface="華康中圓體" pitchFamily="49" charset="-120"/>
              </a:rPr>
              <a:t>籃球場</a:t>
            </a:r>
          </a:p>
        </p:txBody>
      </p:sp>
      <p:sp>
        <p:nvSpPr>
          <p:cNvPr id="64" name="矩形 63"/>
          <p:cNvSpPr/>
          <p:nvPr/>
        </p:nvSpPr>
        <p:spPr>
          <a:xfrm>
            <a:off x="5691275" y="6055421"/>
            <a:ext cx="1495368" cy="65872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52" b="1" dirty="0">
                <a:solidFill>
                  <a:schemeClr val="tx1"/>
                </a:solidFill>
                <a:latin typeface="華康中圓體" pitchFamily="49" charset="-120"/>
                <a:ea typeface="華康中圓體" pitchFamily="49" charset="-120"/>
              </a:rPr>
              <a:t>停車區</a:t>
            </a:r>
          </a:p>
        </p:txBody>
      </p:sp>
      <p:pic>
        <p:nvPicPr>
          <p:cNvPr id="65" name="圖片 6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3169" y="6166132"/>
            <a:ext cx="548009" cy="548009"/>
          </a:xfrm>
          <a:prstGeom prst="rect">
            <a:avLst/>
          </a:prstGeom>
        </p:spPr>
      </p:pic>
      <p:pic>
        <p:nvPicPr>
          <p:cNvPr id="66" name="圖片 6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8164" y="5576486"/>
            <a:ext cx="383497" cy="383497"/>
          </a:xfrm>
          <a:prstGeom prst="rect">
            <a:avLst/>
          </a:prstGeom>
        </p:spPr>
      </p:pic>
      <p:pic>
        <p:nvPicPr>
          <p:cNvPr id="67" name="圖片 6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6282" y="5576486"/>
            <a:ext cx="383497" cy="383497"/>
          </a:xfrm>
          <a:prstGeom prst="rect">
            <a:avLst/>
          </a:prstGeom>
        </p:spPr>
      </p:pic>
      <p:pic>
        <p:nvPicPr>
          <p:cNvPr id="68" name="圖片 6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624" y="5576487"/>
            <a:ext cx="383497" cy="383497"/>
          </a:xfrm>
          <a:prstGeom prst="rect">
            <a:avLst/>
          </a:prstGeom>
        </p:spPr>
      </p:pic>
      <p:pic>
        <p:nvPicPr>
          <p:cNvPr id="69" name="圖片 6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3098" y="5576484"/>
            <a:ext cx="383497" cy="383497"/>
          </a:xfrm>
          <a:prstGeom prst="rect">
            <a:avLst/>
          </a:prstGeom>
        </p:spPr>
      </p:pic>
      <p:pic>
        <p:nvPicPr>
          <p:cNvPr id="70" name="圖片 6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0889" y="5576485"/>
            <a:ext cx="383497" cy="383497"/>
          </a:xfrm>
          <a:prstGeom prst="rect">
            <a:avLst/>
          </a:prstGeom>
        </p:spPr>
      </p:pic>
      <p:pic>
        <p:nvPicPr>
          <p:cNvPr id="72" name="圖片 7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7103" y="5595762"/>
            <a:ext cx="383497" cy="383497"/>
          </a:xfrm>
          <a:prstGeom prst="rect">
            <a:avLst/>
          </a:prstGeom>
        </p:spPr>
      </p:pic>
      <p:pic>
        <p:nvPicPr>
          <p:cNvPr id="73" name="圖片 7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2171" y="5594762"/>
            <a:ext cx="383497" cy="383497"/>
          </a:xfrm>
          <a:prstGeom prst="rect">
            <a:avLst/>
          </a:prstGeom>
        </p:spPr>
      </p:pic>
      <p:sp>
        <p:nvSpPr>
          <p:cNvPr id="12" name="橢圓 11"/>
          <p:cNvSpPr/>
          <p:nvPr/>
        </p:nvSpPr>
        <p:spPr>
          <a:xfrm>
            <a:off x="8059251" y="5852129"/>
            <a:ext cx="495677" cy="49567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816" b="1" dirty="0">
              <a:solidFill>
                <a:schemeClr val="tx1"/>
              </a:solidFill>
              <a:latin typeface="華康中圓體" pitchFamily="49" charset="-120"/>
              <a:ea typeface="華康中圓體" pitchFamily="49" charset="-120"/>
            </a:endParaRPr>
          </a:p>
        </p:txBody>
      </p:sp>
      <p:pic>
        <p:nvPicPr>
          <p:cNvPr id="75" name="圖片 7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1442" y="5569233"/>
            <a:ext cx="383665" cy="383665"/>
          </a:xfrm>
          <a:prstGeom prst="rect">
            <a:avLst/>
          </a:prstGeom>
        </p:spPr>
      </p:pic>
      <p:sp>
        <p:nvSpPr>
          <p:cNvPr id="76" name="矩形 75"/>
          <p:cNvSpPr/>
          <p:nvPr/>
        </p:nvSpPr>
        <p:spPr>
          <a:xfrm>
            <a:off x="9193349" y="4494359"/>
            <a:ext cx="1132784" cy="122541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52" b="1" dirty="0">
                <a:solidFill>
                  <a:schemeClr val="tx1"/>
                </a:solidFill>
                <a:latin typeface="華康中圓體" pitchFamily="49" charset="-120"/>
                <a:ea typeface="華康中圓體" pitchFamily="49" charset="-120"/>
              </a:rPr>
              <a:t>小操場</a:t>
            </a:r>
          </a:p>
        </p:txBody>
      </p:sp>
      <p:sp>
        <p:nvSpPr>
          <p:cNvPr id="77" name="矩形 76"/>
          <p:cNvSpPr/>
          <p:nvPr/>
        </p:nvSpPr>
        <p:spPr>
          <a:xfrm>
            <a:off x="9533577" y="5803468"/>
            <a:ext cx="792556" cy="725293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52" b="1" dirty="0">
                <a:solidFill>
                  <a:schemeClr val="tx1"/>
                </a:solidFill>
                <a:latin typeface="華康中圓體" pitchFamily="49" charset="-120"/>
                <a:ea typeface="華康中圓體" pitchFamily="49" charset="-120"/>
              </a:rPr>
              <a:t>故事亭</a:t>
            </a:r>
          </a:p>
        </p:txBody>
      </p:sp>
      <p:grpSp>
        <p:nvGrpSpPr>
          <p:cNvPr id="17" name="群組 16"/>
          <p:cNvGrpSpPr/>
          <p:nvPr/>
        </p:nvGrpSpPr>
        <p:grpSpPr>
          <a:xfrm>
            <a:off x="7886321" y="6398910"/>
            <a:ext cx="918350" cy="318704"/>
            <a:chOff x="-1200993" y="2906707"/>
            <a:chExt cx="765478" cy="291098"/>
          </a:xfrm>
        </p:grpSpPr>
        <p:sp>
          <p:nvSpPr>
            <p:cNvPr id="14" name="矩形 13"/>
            <p:cNvSpPr/>
            <p:nvPr/>
          </p:nvSpPr>
          <p:spPr>
            <a:xfrm>
              <a:off x="-1200993" y="2906707"/>
              <a:ext cx="765478" cy="291098"/>
            </a:xfrm>
            <a:prstGeom prst="rect">
              <a:avLst/>
            </a:prstGeom>
            <a:solidFill>
              <a:srgbClr val="FF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633"/>
            </a:p>
          </p:txBody>
        </p:sp>
        <p:sp>
          <p:nvSpPr>
            <p:cNvPr id="15" name="矩形 14"/>
            <p:cNvSpPr/>
            <p:nvPr/>
          </p:nvSpPr>
          <p:spPr>
            <a:xfrm>
              <a:off x="-1097278" y="3012432"/>
              <a:ext cx="558048" cy="1853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70" b="1" dirty="0">
                  <a:solidFill>
                    <a:schemeClr val="tx1"/>
                  </a:solidFill>
                  <a:latin typeface="華康中圓體" pitchFamily="49" charset="-120"/>
                  <a:ea typeface="華康中圓體" pitchFamily="49" charset="-120"/>
                </a:rPr>
                <a:t>大門</a:t>
              </a:r>
            </a:p>
          </p:txBody>
        </p:sp>
      </p:grpSp>
      <p:sp>
        <p:nvSpPr>
          <p:cNvPr id="78" name="矩形 77"/>
          <p:cNvSpPr/>
          <p:nvPr/>
        </p:nvSpPr>
        <p:spPr>
          <a:xfrm>
            <a:off x="8194393" y="2228980"/>
            <a:ext cx="342859" cy="349164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52" b="1" dirty="0">
                <a:solidFill>
                  <a:schemeClr val="tx1"/>
                </a:solidFill>
                <a:latin typeface="華康中圓體" pitchFamily="49" charset="-120"/>
                <a:ea typeface="華康中圓體" pitchFamily="49" charset="-120"/>
              </a:rPr>
              <a:t>學習步道</a:t>
            </a:r>
          </a:p>
        </p:txBody>
      </p:sp>
      <p:pic>
        <p:nvPicPr>
          <p:cNvPr id="89" name="圖片 8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7061" y="4080571"/>
            <a:ext cx="413788" cy="413788"/>
          </a:xfrm>
          <a:prstGeom prst="rect">
            <a:avLst/>
          </a:prstGeom>
        </p:spPr>
      </p:pic>
      <p:pic>
        <p:nvPicPr>
          <p:cNvPr id="90" name="圖片 8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2820" y="4537103"/>
            <a:ext cx="408029" cy="408029"/>
          </a:xfrm>
          <a:prstGeom prst="rect">
            <a:avLst/>
          </a:prstGeom>
        </p:spPr>
      </p:pic>
      <p:grpSp>
        <p:nvGrpSpPr>
          <p:cNvPr id="91" name="群組 90"/>
          <p:cNvGrpSpPr/>
          <p:nvPr/>
        </p:nvGrpSpPr>
        <p:grpSpPr>
          <a:xfrm rot="5400000">
            <a:off x="-98272" y="1055705"/>
            <a:ext cx="918350" cy="318705"/>
            <a:chOff x="-1200993" y="2906707"/>
            <a:chExt cx="765478" cy="291100"/>
          </a:xfrm>
        </p:grpSpPr>
        <p:sp>
          <p:nvSpPr>
            <p:cNvPr id="92" name="矩形 91"/>
            <p:cNvSpPr/>
            <p:nvPr/>
          </p:nvSpPr>
          <p:spPr>
            <a:xfrm>
              <a:off x="-1200993" y="2906707"/>
              <a:ext cx="765478" cy="291098"/>
            </a:xfrm>
            <a:prstGeom prst="rect">
              <a:avLst/>
            </a:prstGeom>
            <a:solidFill>
              <a:srgbClr val="FF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633"/>
            </a:p>
          </p:txBody>
        </p:sp>
        <p:sp>
          <p:nvSpPr>
            <p:cNvPr id="93" name="矩形 92"/>
            <p:cNvSpPr/>
            <p:nvPr/>
          </p:nvSpPr>
          <p:spPr>
            <a:xfrm>
              <a:off x="-1097278" y="2968785"/>
              <a:ext cx="558048" cy="22902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zh-TW" altLang="en-US" sz="1270" b="1" dirty="0">
                  <a:solidFill>
                    <a:schemeClr val="tx1"/>
                  </a:solidFill>
                  <a:latin typeface="華康中圓體" pitchFamily="49" charset="-120"/>
                  <a:ea typeface="華康中圓體" pitchFamily="49" charset="-120"/>
                </a:rPr>
                <a:t>勵學門</a:t>
              </a:r>
            </a:p>
          </p:txBody>
        </p:sp>
      </p:grpSp>
      <p:sp>
        <p:nvSpPr>
          <p:cNvPr id="94" name="矩形 93"/>
          <p:cNvSpPr/>
          <p:nvPr/>
        </p:nvSpPr>
        <p:spPr>
          <a:xfrm>
            <a:off x="7222429" y="6229990"/>
            <a:ext cx="462944" cy="4562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2951" tIns="41475" rIns="82951" bIns="41475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TW"/>
            </a:defPPr>
            <a:lvl1pPr marL="0" algn="l" defTabSz="1279930" rtl="0" eaLnBrk="1" latinLnBrk="0" hangingPunct="1">
              <a:defRPr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39965" algn="l" defTabSz="1279930" rtl="0" eaLnBrk="1" latinLnBrk="0" hangingPunct="1">
              <a:defRPr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79930" algn="l" defTabSz="1279930" rtl="0" eaLnBrk="1" latinLnBrk="0" hangingPunct="1">
              <a:defRPr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19894" algn="l" defTabSz="1279930" rtl="0" eaLnBrk="1" latinLnBrk="0" hangingPunct="1">
              <a:defRPr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559858" algn="l" defTabSz="1279930" rtl="0" eaLnBrk="1" latinLnBrk="0" hangingPunct="1">
              <a:defRPr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199822" algn="l" defTabSz="1279930" rtl="0" eaLnBrk="1" latinLnBrk="0" hangingPunct="1">
              <a:defRPr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839787" algn="l" defTabSz="1279930" rtl="0" eaLnBrk="1" latinLnBrk="0" hangingPunct="1">
              <a:defRPr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479752" algn="l" defTabSz="1279930" rtl="0" eaLnBrk="1" latinLnBrk="0" hangingPunct="1">
              <a:defRPr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119717" algn="l" defTabSz="1279930" rtl="0" eaLnBrk="1" latinLnBrk="0" hangingPunct="1">
              <a:defRPr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089" b="1" dirty="0">
                <a:solidFill>
                  <a:schemeClr val="tx1"/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警衛室</a:t>
            </a:r>
          </a:p>
        </p:txBody>
      </p:sp>
      <p:graphicFrame>
        <p:nvGraphicFramePr>
          <p:cNvPr id="95" name="表格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05414"/>
              </p:ext>
            </p:extLst>
          </p:nvPr>
        </p:nvGraphicFramePr>
        <p:xfrm>
          <a:off x="582230" y="2677259"/>
          <a:ext cx="2024052" cy="27031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6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6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6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60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461">
                <a:tc gridSpan="4"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kern="1200" dirty="0">
                          <a:solidFill>
                            <a:schemeClr val="tx1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樓梯</a:t>
                      </a:r>
                    </a:p>
                  </a:txBody>
                  <a:tcPr marL="82951" marR="82951" marT="41475" marB="414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291"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kern="1200" dirty="0">
                          <a:solidFill>
                            <a:schemeClr val="tx1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廁所</a:t>
                      </a:r>
                    </a:p>
                  </a:txBody>
                  <a:tcPr marL="82951" marR="82951" marT="41475" marB="4147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kern="1200" dirty="0">
                          <a:solidFill>
                            <a:schemeClr val="tx1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廁所</a:t>
                      </a:r>
                    </a:p>
                  </a:txBody>
                  <a:tcPr marL="82951" marR="82951" marT="41475" marB="41475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kern="1200" dirty="0">
                          <a:solidFill>
                            <a:schemeClr val="tx1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廁所</a:t>
                      </a:r>
                    </a:p>
                  </a:txBody>
                  <a:tcPr marL="82951" marR="82951" marT="41475" marB="41475">
                    <a:solidFill>
                      <a:schemeClr val="bg2">
                        <a:lumMod val="9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kern="1200" dirty="0">
                          <a:solidFill>
                            <a:schemeClr val="tx1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幼</a:t>
                      </a:r>
                      <a:endParaRPr lang="en-US" altLang="zh-TW" sz="1100" kern="1200" dirty="0">
                        <a:solidFill>
                          <a:schemeClr val="tx1"/>
                        </a:solidFill>
                        <a:latin typeface="華康中圓體" pitchFamily="49" charset="-120"/>
                        <a:ea typeface="華康中圓體" pitchFamily="49" charset="-120"/>
                        <a:cs typeface="+mn-cs"/>
                      </a:endParaRPr>
                    </a:p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kern="1200" dirty="0">
                          <a:solidFill>
                            <a:schemeClr val="tx1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兒</a:t>
                      </a:r>
                      <a:endParaRPr lang="en-US" altLang="zh-TW" sz="1100" kern="1200" dirty="0">
                        <a:solidFill>
                          <a:schemeClr val="tx1"/>
                        </a:solidFill>
                        <a:latin typeface="華康中圓體" pitchFamily="49" charset="-120"/>
                        <a:ea typeface="華康中圓體" pitchFamily="49" charset="-120"/>
                        <a:cs typeface="+mn-cs"/>
                      </a:endParaRPr>
                    </a:p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kern="1200" dirty="0">
                          <a:solidFill>
                            <a:schemeClr val="tx1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園</a:t>
                      </a:r>
                    </a:p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100" kern="1200" dirty="0">
                        <a:solidFill>
                          <a:schemeClr val="tx1"/>
                        </a:solidFill>
                        <a:latin typeface="華康中圓體" pitchFamily="49" charset="-120"/>
                        <a:ea typeface="華康中圓體" pitchFamily="49" charset="-120"/>
                        <a:cs typeface="+mn-cs"/>
                      </a:endParaRPr>
                    </a:p>
                  </a:txBody>
                  <a:tcPr marL="82951" marR="82951" marT="41475" marB="41475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544">
                <a:tc rowSpan="2"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1" kern="1200" dirty="0">
                          <a:solidFill>
                            <a:sysClr val="windowText" lastClr="000000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國樂教室</a:t>
                      </a:r>
                      <a:endParaRPr lang="en-US" altLang="zh-TW" sz="1100" b="1" kern="1200" dirty="0">
                        <a:solidFill>
                          <a:sysClr val="windowText" lastClr="000000"/>
                        </a:solidFill>
                        <a:latin typeface="華康中圓體" pitchFamily="49" charset="-120"/>
                        <a:ea typeface="華康中圓體" pitchFamily="49" charset="-120"/>
                        <a:cs typeface="+mn-cs"/>
                      </a:endParaRPr>
                    </a:p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100" b="1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華康中圓體" pitchFamily="49" charset="-120"/>
                        <a:ea typeface="華康中圓體" pitchFamily="49" charset="-120"/>
                        <a:cs typeface="+mn-cs"/>
                      </a:endParaRPr>
                    </a:p>
                  </a:txBody>
                  <a:tcPr marL="82951" marR="82951" marT="41475" marB="414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509</a:t>
                      </a:r>
                    </a:p>
                  </a:txBody>
                  <a:tcPr marL="82951" marR="82951" marT="41475" marB="4147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800" b="1" kern="1200" dirty="0">
                          <a:solidFill>
                            <a:srgbClr val="FF0000"/>
                          </a:solidFill>
                          <a:latin typeface="微軟正黑體 Light" panose="020B0304030504040204" pitchFamily="34" charset="-120"/>
                          <a:ea typeface="華康中圓體" panose="020F0509000000000000"/>
                          <a:cs typeface="+mn-cs"/>
                        </a:rPr>
                        <a:t>多功能</a:t>
                      </a:r>
                      <a:endParaRPr lang="en-US" altLang="zh-TW" sz="800" b="1" kern="1200" dirty="0">
                        <a:solidFill>
                          <a:srgbClr val="FF0000"/>
                        </a:solidFill>
                        <a:latin typeface="微軟正黑體 Light" panose="020B0304030504040204" pitchFamily="34" charset="-120"/>
                        <a:ea typeface="華康中圓體" panose="020F0509000000000000"/>
                        <a:cs typeface="+mn-cs"/>
                      </a:endParaRPr>
                    </a:p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800" b="1" kern="1200" dirty="0">
                          <a:solidFill>
                            <a:srgbClr val="FF0000"/>
                          </a:solidFill>
                          <a:latin typeface="微軟正黑體 Light" panose="020B0304030504040204" pitchFamily="34" charset="-120"/>
                          <a:ea typeface="華康中圓體" panose="020F0509000000000000"/>
                          <a:cs typeface="+mn-cs"/>
                        </a:rPr>
                        <a:t>教室</a:t>
                      </a:r>
                      <a:r>
                        <a:rPr lang="en-US" altLang="zh-TW" sz="800" b="1" kern="1200" dirty="0">
                          <a:solidFill>
                            <a:srgbClr val="FF0000"/>
                          </a:solidFill>
                          <a:latin typeface="微軟正黑體 Light" panose="020B0304030504040204" pitchFamily="34" charset="-120"/>
                          <a:ea typeface="華康中圓體" panose="020F0509000000000000"/>
                          <a:cs typeface="+mn-cs"/>
                        </a:rPr>
                        <a:t>4</a:t>
                      </a:r>
                      <a:endParaRPr lang="en-US" altLang="zh-TW" sz="8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82951" marR="82951" marT="41475" marB="4147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9051">
                <a:tc vMerge="1"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2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508</a:t>
                      </a:r>
                    </a:p>
                  </a:txBody>
                  <a:tcPr marL="82951" marR="82951" marT="41475" marB="4147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504</a:t>
                      </a:r>
                      <a:endParaRPr lang="zh-TW" altLang="en-US" sz="13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951" marR="82951" marT="41475" marB="4147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170"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800" b="1" kern="1200" dirty="0">
                          <a:solidFill>
                            <a:schemeClr val="tx1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直笛音樂教室</a:t>
                      </a:r>
                      <a:endParaRPr lang="en-US" altLang="zh-TW" sz="800" b="1" kern="1200" dirty="0">
                        <a:solidFill>
                          <a:schemeClr val="tx1"/>
                        </a:solidFill>
                        <a:latin typeface="華康中圓體" pitchFamily="49" charset="-120"/>
                        <a:ea typeface="華康中圓體" pitchFamily="49" charset="-120"/>
                        <a:cs typeface="+mn-cs"/>
                      </a:endParaRPr>
                    </a:p>
                  </a:txBody>
                  <a:tcPr marL="82951" marR="82951" marT="41475" marB="414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82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507</a:t>
                      </a:r>
                    </a:p>
                  </a:txBody>
                  <a:tcPr marL="82951" marR="82951" marT="41475" marB="4147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503</a:t>
                      </a:r>
                    </a:p>
                  </a:txBody>
                  <a:tcPr marL="82951" marR="82951" marT="41475" marB="4147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800" kern="1200" dirty="0">
                          <a:solidFill>
                            <a:schemeClr val="tx1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幼兒園遊樂區</a:t>
                      </a:r>
                    </a:p>
                  </a:txBody>
                  <a:tcPr marL="82951" marR="82951" marT="41475" marB="41475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852">
                <a:tc gridSpan="4"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kern="1200" dirty="0">
                          <a:solidFill>
                            <a:schemeClr val="tx1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樓梯</a:t>
                      </a:r>
                    </a:p>
                  </a:txBody>
                  <a:tcPr marL="82951" marR="82951" marT="41475" marB="414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0579"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800" b="1" kern="1200" dirty="0">
                          <a:solidFill>
                            <a:schemeClr val="tx1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合唱音樂教室</a:t>
                      </a:r>
                      <a:endParaRPr lang="en-US" altLang="zh-TW" sz="800" b="1" kern="1200" dirty="0">
                        <a:solidFill>
                          <a:schemeClr val="tx1"/>
                        </a:solidFill>
                        <a:latin typeface="華康中圓體" pitchFamily="49" charset="-120"/>
                        <a:ea typeface="華康中圓體" pitchFamily="49" charset="-120"/>
                        <a:cs typeface="+mn-cs"/>
                      </a:endParaRPr>
                    </a:p>
                  </a:txBody>
                  <a:tcPr marL="82951" marR="82951" marT="41475" marB="414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506</a:t>
                      </a:r>
                    </a:p>
                  </a:txBody>
                  <a:tcPr marL="82951" marR="82951" marT="41475" marB="4147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502</a:t>
                      </a:r>
                    </a:p>
                  </a:txBody>
                  <a:tcPr marL="82951" marR="82951" marT="41475" marB="4147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kern="1200" dirty="0">
                          <a:solidFill>
                            <a:schemeClr val="tx1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風雨教室</a:t>
                      </a:r>
                    </a:p>
                  </a:txBody>
                  <a:tcPr marL="82951" marR="82951" marT="41475" marB="41475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4753"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1" kern="1200" dirty="0">
                          <a:solidFill>
                            <a:schemeClr val="tx1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風雨教室</a:t>
                      </a:r>
                    </a:p>
                  </a:txBody>
                  <a:tcPr marL="82951" marR="82951" marT="41475" marB="414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505</a:t>
                      </a:r>
                    </a:p>
                  </a:txBody>
                  <a:tcPr marL="82951" marR="82951" marT="41475" marB="41475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501</a:t>
                      </a:r>
                    </a:p>
                  </a:txBody>
                  <a:tcPr marL="82951" marR="82951" marT="41475" marB="41475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96" name="Picture 2" descr="https://gao.sinica.edu.tw/yi-wu-shi/UserFiles/Image/logo.jpg"/>
          <p:cNvPicPr>
            <a:picLocks noChangeAspect="1" noChangeArrowheads="1"/>
          </p:cNvPicPr>
          <p:nvPr/>
        </p:nvPicPr>
        <p:blipFill rotWithShape="1"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896" t="6633" r="4617" b="6805"/>
          <a:stretch/>
        </p:blipFill>
        <p:spPr bwMode="auto">
          <a:xfrm>
            <a:off x="1105951" y="2605934"/>
            <a:ext cx="124982" cy="129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8" name="Picture 2" descr="C:\Users\lspsc307\Desktop\download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26" t="6570" r="33322" b="29120"/>
          <a:stretch/>
        </p:blipFill>
        <p:spPr bwMode="auto">
          <a:xfrm>
            <a:off x="2067596" y="2580012"/>
            <a:ext cx="231633" cy="203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1" name="表格 1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609258"/>
              </p:ext>
            </p:extLst>
          </p:nvPr>
        </p:nvGraphicFramePr>
        <p:xfrm>
          <a:off x="9033119" y="93567"/>
          <a:ext cx="1409819" cy="922846"/>
        </p:xfrm>
        <a:graphic>
          <a:graphicData uri="http://schemas.openxmlformats.org/drawingml/2006/table">
            <a:tbl>
              <a:tblPr/>
              <a:tblGrid>
                <a:gridCol w="718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99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8027">
                <a:tc gridSpan="2"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kern="1200" dirty="0">
                          <a:solidFill>
                            <a:schemeClr val="tx1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電腦教室</a:t>
                      </a:r>
                      <a:r>
                        <a:rPr lang="en-US" altLang="zh-TW" sz="900" kern="1200" dirty="0">
                          <a:solidFill>
                            <a:schemeClr val="tx1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I</a:t>
                      </a:r>
                      <a:endParaRPr lang="zh-TW" altLang="en-US" sz="900" kern="1200" dirty="0">
                        <a:solidFill>
                          <a:schemeClr val="tx1"/>
                        </a:solidFill>
                        <a:latin typeface="華康中圓體" pitchFamily="49" charset="-120"/>
                        <a:ea typeface="華康中圓體" pitchFamily="49" charset="-120"/>
                        <a:cs typeface="+mn-cs"/>
                      </a:endParaRPr>
                    </a:p>
                  </a:txBody>
                  <a:tcPr marL="82951" marR="82951" marT="41475" marB="414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900" dirty="0"/>
                    </a:p>
                  </a:txBody>
                  <a:tcPr marL="82951" marR="82951" marT="41475" marB="414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61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207</a:t>
                      </a:r>
                      <a:endParaRPr lang="zh-TW" altLang="en-US" sz="13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951" marR="82951" marT="41475" marB="414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206</a:t>
                      </a:r>
                      <a:endParaRPr lang="zh-TW" altLang="en-US" sz="13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951" marR="82951" marT="41475" marB="414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206">
                <a:tc>
                  <a:txBody>
                    <a:bodyPr/>
                    <a:lstStyle/>
                    <a:p>
                      <a:pPr marL="0" marR="0" lvl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1" dirty="0">
                          <a:solidFill>
                            <a:schemeClr val="tx1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潛能</a:t>
                      </a:r>
                      <a:r>
                        <a:rPr lang="en-US" altLang="zh-TW" sz="900" b="1" dirty="0">
                          <a:solidFill>
                            <a:schemeClr val="tx1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2</a:t>
                      </a:r>
                      <a:r>
                        <a:rPr lang="zh-TW" altLang="en-US" sz="900" b="1" dirty="0">
                          <a:solidFill>
                            <a:schemeClr val="tx1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班</a:t>
                      </a:r>
                    </a:p>
                  </a:txBody>
                  <a:tcPr marL="82951" marR="82951" marT="41475" marB="414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1" dirty="0">
                          <a:solidFill>
                            <a:schemeClr val="tx1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潛能</a:t>
                      </a:r>
                      <a:r>
                        <a:rPr lang="en-US" altLang="zh-TW" sz="900" b="1" dirty="0">
                          <a:solidFill>
                            <a:schemeClr val="tx1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1</a:t>
                      </a:r>
                      <a:r>
                        <a:rPr lang="zh-TW" altLang="en-US" sz="900" b="1" dirty="0">
                          <a:solidFill>
                            <a:schemeClr val="tx1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班</a:t>
                      </a:r>
                    </a:p>
                  </a:txBody>
                  <a:tcPr marL="82951" marR="82951" marT="41475" marB="414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03" name="表格 1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8330147"/>
              </p:ext>
            </p:extLst>
          </p:nvPr>
        </p:nvGraphicFramePr>
        <p:xfrm>
          <a:off x="10408024" y="88358"/>
          <a:ext cx="1641275" cy="62820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48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8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4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95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1802"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800" b="1" kern="1200" dirty="0">
                          <a:solidFill>
                            <a:schemeClr val="tx1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團輔室</a:t>
                      </a:r>
                    </a:p>
                  </a:txBody>
                  <a:tcPr marL="82951" marR="82951" marT="41475" marB="4147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dirty="0">
                          <a:latin typeface="華康中圓體" pitchFamily="49" charset="-120"/>
                          <a:ea typeface="華康中圓體" pitchFamily="49" charset="-120"/>
                        </a:rPr>
                        <a:t>電腦教室</a:t>
                      </a:r>
                      <a:r>
                        <a:rPr lang="en-US" altLang="zh-TW" sz="900" dirty="0">
                          <a:latin typeface="華康中圓體" pitchFamily="49" charset="-120"/>
                          <a:ea typeface="華康中圓體" pitchFamily="49" charset="-120"/>
                        </a:rPr>
                        <a:t>II</a:t>
                      </a:r>
                    </a:p>
                  </a:txBody>
                  <a:tcPr marL="82951" marR="82951" marT="41475" marB="414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000" kern="1200">
                        <a:solidFill>
                          <a:schemeClr val="tx1"/>
                        </a:solidFill>
                        <a:latin typeface="文鼎ＰＬ中楷" panose="020B0609010101010101" pitchFamily="49" charset="-120"/>
                        <a:ea typeface="文鼎ＰＬ中楷" panose="020B0609010101010101" pitchFamily="49" charset="-120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958">
                <a:tc gridSpan="2"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kern="1200" dirty="0">
                        <a:solidFill>
                          <a:schemeClr val="tx1"/>
                        </a:solidFill>
                        <a:latin typeface="華康中圓體" pitchFamily="49" charset="-120"/>
                        <a:ea typeface="華康中圓體" pitchFamily="49" charset="-120"/>
                        <a:cs typeface="+mn-cs"/>
                      </a:endParaRPr>
                    </a:p>
                  </a:txBody>
                  <a:tcPr marL="82951" marR="82951" marT="41475" marB="4147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1" kern="1200" dirty="0">
                          <a:solidFill>
                            <a:schemeClr val="tx1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科任辦公室</a:t>
                      </a:r>
                      <a:r>
                        <a:rPr lang="en-US" altLang="zh-TW" sz="1000" b="1" kern="1200" dirty="0">
                          <a:solidFill>
                            <a:schemeClr val="tx1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2</a:t>
                      </a:r>
                      <a:endParaRPr lang="zh-TW" altLang="en-US" sz="1000" b="1" kern="1200" dirty="0">
                        <a:solidFill>
                          <a:schemeClr val="tx1"/>
                        </a:solidFill>
                        <a:latin typeface="華康中圓體" pitchFamily="49" charset="-120"/>
                        <a:ea typeface="華康中圓體" pitchFamily="49" charset="-120"/>
                        <a:cs typeface="+mn-cs"/>
                      </a:endParaRPr>
                    </a:p>
                  </a:txBody>
                  <a:tcPr marL="82951" marR="82951" marT="41475" marB="41475" anchor="ctr"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dirty="0">
                          <a:latin typeface="華康中圓體" pitchFamily="49" charset="-120"/>
                          <a:ea typeface="華康中圓體" pitchFamily="49" charset="-120"/>
                        </a:rPr>
                        <a:t>走廊</a:t>
                      </a:r>
                      <a:endParaRPr lang="en-US" altLang="zh-TW" sz="900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kern="1200" dirty="0">
                        <a:solidFill>
                          <a:schemeClr val="tx1"/>
                        </a:solidFill>
                        <a:latin typeface="華康中圓體" pitchFamily="49" charset="-120"/>
                        <a:ea typeface="華康中圓體" pitchFamily="49" charset="-120"/>
                        <a:cs typeface="+mn-cs"/>
                      </a:endParaRPr>
                    </a:p>
                  </a:txBody>
                  <a:tcPr marL="82951" marR="82951" marT="41475" marB="41475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984">
                <a:tc rowSpan="2" gridSpan="2"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1" dirty="0">
                          <a:latin typeface="華康中圓體" pitchFamily="49" charset="-120"/>
                          <a:ea typeface="華康中圓體" pitchFamily="49" charset="-120"/>
                        </a:rPr>
                        <a:t>科任</a:t>
                      </a:r>
                      <a:endParaRPr lang="en-US" altLang="zh-TW" sz="1000" b="1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1" dirty="0">
                          <a:latin typeface="華康中圓體" pitchFamily="49" charset="-120"/>
                          <a:ea typeface="華康中圓體" pitchFamily="49" charset="-120"/>
                        </a:rPr>
                        <a:t>辦公室</a:t>
                      </a:r>
                      <a:r>
                        <a:rPr lang="en-US" altLang="zh-TW" sz="1000" b="1" dirty="0">
                          <a:latin typeface="華康中圓體" pitchFamily="49" charset="-120"/>
                          <a:ea typeface="華康中圓體" pitchFamily="49" charset="-120"/>
                        </a:rPr>
                        <a:t>1</a:t>
                      </a:r>
                    </a:p>
                  </a:txBody>
                  <a:tcPr marL="82951" marR="82951" marT="41475" marB="414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000" kern="1200" dirty="0">
                        <a:solidFill>
                          <a:schemeClr val="tx1"/>
                        </a:solidFill>
                        <a:latin typeface="文鼎ＰＬ中楷" panose="020B0609010101010101" pitchFamily="49" charset="-120"/>
                        <a:ea typeface="文鼎ＰＬ中楷" panose="020B0609010101010101" pitchFamily="49" charset="-120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102">
                <a:tc gridSpan="2" vMerge="1"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000" kern="1200" dirty="0">
                        <a:solidFill>
                          <a:schemeClr val="tx1"/>
                        </a:solidFill>
                        <a:latin typeface="文鼎ＰＬ中楷" panose="020B0609010101010101" pitchFamily="49" charset="-120"/>
                        <a:ea typeface="文鼎ＰＬ中楷" panose="020B0609010101010101" pitchFamily="49" charset="-120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kern="1200" dirty="0">
                          <a:solidFill>
                            <a:schemeClr val="tx1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設備室</a:t>
                      </a:r>
                      <a:endParaRPr lang="en-US" altLang="zh-TW" sz="1000" kern="1200" dirty="0">
                        <a:solidFill>
                          <a:schemeClr val="tx1"/>
                        </a:solidFill>
                        <a:latin typeface="華康中圓體" pitchFamily="49" charset="-120"/>
                        <a:ea typeface="華康中圓體" pitchFamily="49" charset="-120"/>
                        <a:cs typeface="+mn-cs"/>
                      </a:endParaRPr>
                    </a:p>
                  </a:txBody>
                  <a:tcPr marL="82951" marR="82951" marT="41475" marB="4147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>
                          <a:latin typeface="華康中圓體" pitchFamily="49" charset="-120"/>
                          <a:ea typeface="華康中圓體" pitchFamily="49" charset="-120"/>
                        </a:rPr>
                        <a:t>檔案室</a:t>
                      </a:r>
                      <a:endParaRPr lang="en-US" altLang="zh-TW" sz="1000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82951" marR="82951" marT="41475" marB="41475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648">
                <a:tc gridSpan="2"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kern="1200" dirty="0">
                          <a:solidFill>
                            <a:schemeClr val="tx1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廁所</a:t>
                      </a:r>
                    </a:p>
                  </a:txBody>
                  <a:tcPr marL="82951" marR="82951" marT="41475" marB="414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kern="1200" dirty="0">
                          <a:solidFill>
                            <a:schemeClr val="tx1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廁所</a:t>
                      </a:r>
                    </a:p>
                  </a:txBody>
                  <a:tcPr marL="82951" marR="82951" marT="41475" marB="4147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kern="1200" dirty="0">
                          <a:solidFill>
                            <a:schemeClr val="tx1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廁所</a:t>
                      </a:r>
                    </a:p>
                  </a:txBody>
                  <a:tcPr marL="82951" marR="82951" marT="41475" marB="41475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838">
                <a:tc gridSpan="2">
                  <a:txBody>
                    <a:bodyPr/>
                    <a:lstStyle/>
                    <a:p>
                      <a:pPr marL="0" marR="0" lvl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1" kern="1200" dirty="0">
                          <a:solidFill>
                            <a:schemeClr val="tx1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原民語</a:t>
                      </a:r>
                      <a:r>
                        <a:rPr lang="en-US" altLang="zh-TW" sz="900" b="1" kern="1200" dirty="0">
                          <a:solidFill>
                            <a:schemeClr val="tx1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/</a:t>
                      </a:r>
                      <a:r>
                        <a:rPr lang="zh-TW" altLang="en-US" sz="900" b="1" kern="1200" dirty="0">
                          <a:solidFill>
                            <a:schemeClr val="tx1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課照班</a:t>
                      </a:r>
                      <a:endParaRPr lang="en-US" altLang="zh-TW" sz="9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華康中圓體" pitchFamily="49" charset="-120"/>
                        <a:cs typeface="+mn-cs"/>
                      </a:endParaRPr>
                    </a:p>
                  </a:txBody>
                  <a:tcPr marL="82951" marR="82951" marT="41475" marB="414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華康中圓體" panose="020F0509000000000000"/>
                          <a:cs typeface="+mn-cs"/>
                        </a:rPr>
                        <a:t>205</a:t>
                      </a:r>
                    </a:p>
                  </a:txBody>
                  <a:tcPr marL="82951" marR="82951" marT="41475" marB="4147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309</a:t>
                      </a:r>
                    </a:p>
                  </a:txBody>
                  <a:tcPr marL="82951" marR="82951" marT="41475" marB="41475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838">
                <a:tc gridSpan="2"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1" kern="1200" dirty="0">
                          <a:solidFill>
                            <a:schemeClr val="tx1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客語</a:t>
                      </a:r>
                      <a:endParaRPr lang="en-US" altLang="zh-TW" sz="900" b="1" kern="1200" dirty="0">
                        <a:solidFill>
                          <a:schemeClr val="tx1"/>
                        </a:solidFill>
                        <a:latin typeface="華康中圓體" pitchFamily="49" charset="-120"/>
                        <a:ea typeface="華康中圓體" pitchFamily="49" charset="-120"/>
                        <a:cs typeface="+mn-cs"/>
                      </a:endParaRPr>
                    </a:p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1" kern="1200" dirty="0">
                          <a:solidFill>
                            <a:schemeClr val="tx1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/</a:t>
                      </a:r>
                      <a:r>
                        <a:rPr lang="zh-TW" altLang="en-US" sz="900" b="1" kern="1200" dirty="0">
                          <a:solidFill>
                            <a:schemeClr val="tx1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課照班</a:t>
                      </a:r>
                      <a:endParaRPr lang="en-US" altLang="zh-TW" sz="900" b="1" kern="1200" dirty="0">
                        <a:solidFill>
                          <a:schemeClr val="tx1"/>
                        </a:solidFill>
                        <a:latin typeface="華康中圓體" pitchFamily="49" charset="-120"/>
                        <a:ea typeface="華康中圓體" pitchFamily="49" charset="-120"/>
                        <a:cs typeface="+mn-cs"/>
                      </a:endParaRPr>
                    </a:p>
                  </a:txBody>
                  <a:tcPr marL="82951" marR="82951" marT="41475" marB="414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204</a:t>
                      </a:r>
                    </a:p>
                  </a:txBody>
                  <a:tcPr marL="82951" marR="82951" marT="41475" marB="4147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308</a:t>
                      </a:r>
                    </a:p>
                  </a:txBody>
                  <a:tcPr marL="82951" marR="82951" marT="41475" marB="41475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7838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310</a:t>
                      </a:r>
                    </a:p>
                  </a:txBody>
                  <a:tcPr marL="82951" marR="82951" marT="41475" marB="414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FDD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7982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203</a:t>
                      </a:r>
                      <a:endParaRPr lang="zh-TW" altLang="en-US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951" marR="82951" marT="41475" marB="4147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307</a:t>
                      </a:r>
                    </a:p>
                  </a:txBody>
                  <a:tcPr marL="82951" marR="82951" marT="41475" marB="41475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FD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461">
                <a:tc gridSpan="2">
                  <a:txBody>
                    <a:bodyPr/>
                    <a:lstStyle/>
                    <a:p>
                      <a:pPr marL="0" algn="ctr" defTabSz="1279930" rtl="0" eaLnBrk="1" latinLnBrk="0" hangingPunct="1"/>
                      <a:r>
                        <a:rPr lang="zh-TW" altLang="en-US" sz="900" kern="1200" dirty="0">
                          <a:solidFill>
                            <a:schemeClr val="tx1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廁所</a:t>
                      </a:r>
                    </a:p>
                  </a:txBody>
                  <a:tcPr marL="82951" marR="82951" marT="41475" marB="414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279930" rtl="0" eaLnBrk="1" latinLnBrk="0" hangingPunct="1"/>
                      <a:r>
                        <a:rPr lang="zh-TW" altLang="en-US" sz="900" kern="1200" dirty="0">
                          <a:solidFill>
                            <a:schemeClr val="tx1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廁所</a:t>
                      </a:r>
                    </a:p>
                  </a:txBody>
                  <a:tcPr marL="82951" marR="82951" marT="41475" marB="4147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79930" rtl="0" eaLnBrk="1" latinLnBrk="0" hangingPunct="1"/>
                      <a:r>
                        <a:rPr lang="zh-TW" altLang="en-US" sz="900" kern="1200" dirty="0">
                          <a:solidFill>
                            <a:schemeClr val="tx1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廁所</a:t>
                      </a:r>
                    </a:p>
                  </a:txBody>
                  <a:tcPr marL="82951" marR="82951" marT="41475" marB="41475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6056">
                <a:tc gridSpan="4"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kern="1200" dirty="0">
                          <a:solidFill>
                            <a:schemeClr val="tx1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樓梯</a:t>
                      </a:r>
                    </a:p>
                  </a:txBody>
                  <a:tcPr marL="82951" marR="82951" marT="41475" marB="414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3710">
                <a:tc gridSpan="2"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106</a:t>
                      </a:r>
                    </a:p>
                  </a:txBody>
                  <a:tcPr marL="82951" marR="82951" marT="41475" marB="414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202</a:t>
                      </a:r>
                    </a:p>
                  </a:txBody>
                  <a:tcPr marL="82951" marR="82951" marT="41475" marB="41475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306</a:t>
                      </a:r>
                    </a:p>
                  </a:txBody>
                  <a:tcPr marL="82951" marR="82951" marT="41475" marB="41475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FD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3710">
                <a:tc gridSpan="2"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105</a:t>
                      </a:r>
                    </a:p>
                  </a:txBody>
                  <a:tcPr marL="82951" marR="82951" marT="41475" marB="414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201</a:t>
                      </a:r>
                    </a:p>
                  </a:txBody>
                  <a:tcPr marL="82951" marR="82951" marT="41475" marB="41475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305</a:t>
                      </a:r>
                    </a:p>
                  </a:txBody>
                  <a:tcPr marL="82951" marR="82951" marT="41475" marB="41475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FD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3710">
                <a:tc gridSpan="2"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104</a:t>
                      </a:r>
                    </a:p>
                  </a:txBody>
                  <a:tcPr marL="82951" marR="82951" marT="41475" marB="414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110</a:t>
                      </a:r>
                    </a:p>
                  </a:txBody>
                  <a:tcPr marL="82951" marR="82951" marT="41475" marB="41475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304</a:t>
                      </a:r>
                    </a:p>
                  </a:txBody>
                  <a:tcPr marL="82951" marR="82951" marT="41475" marB="41475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4461">
                <a:tc gridSpan="4"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kern="1200" dirty="0">
                          <a:solidFill>
                            <a:schemeClr val="tx1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樓梯</a:t>
                      </a:r>
                    </a:p>
                  </a:txBody>
                  <a:tcPr marL="82951" marR="82951" marT="41475" marB="414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08357">
                <a:tc gridSpan="2"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103</a:t>
                      </a:r>
                    </a:p>
                  </a:txBody>
                  <a:tcPr marL="82951" marR="82951" marT="41475" marB="414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109</a:t>
                      </a:r>
                    </a:p>
                  </a:txBody>
                  <a:tcPr marL="82951" marR="82951" marT="41475" marB="41475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303</a:t>
                      </a:r>
                    </a:p>
                  </a:txBody>
                  <a:tcPr marL="82951" marR="82951" marT="41475" marB="41475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08357">
                <a:tc gridSpan="2"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102</a:t>
                      </a:r>
                    </a:p>
                  </a:txBody>
                  <a:tcPr marL="82951" marR="82951" marT="41475" marB="414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108</a:t>
                      </a:r>
                    </a:p>
                  </a:txBody>
                  <a:tcPr marL="82951" marR="82951" marT="41475" marB="4147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302</a:t>
                      </a:r>
                    </a:p>
                  </a:txBody>
                  <a:tcPr marL="82951" marR="82951" marT="41475" marB="41475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08357">
                <a:tc gridSpan="2"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101</a:t>
                      </a:r>
                    </a:p>
                  </a:txBody>
                  <a:tcPr marL="82951" marR="82951" marT="41475" marB="414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107</a:t>
                      </a:r>
                    </a:p>
                  </a:txBody>
                  <a:tcPr marL="82951" marR="82951" marT="41475" marB="4147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301</a:t>
                      </a:r>
                    </a:p>
                  </a:txBody>
                  <a:tcPr marL="82951" marR="82951" marT="41475" marB="41475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FD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1201">
                <a:tc gridSpan="4"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dirty="0">
                          <a:latin typeface="華康中圓體" pitchFamily="49" charset="-120"/>
                          <a:ea typeface="華康中圓體" pitchFamily="49" charset="-120"/>
                        </a:rPr>
                        <a:t>樓梯</a:t>
                      </a:r>
                    </a:p>
                  </a:txBody>
                  <a:tcPr marL="82951" marR="82951" marT="41475" marB="4147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pic>
        <p:nvPicPr>
          <p:cNvPr id="105" name="Picture 2" descr="C:\Users\lspsc307\Desktop\download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26" t="6570" r="33322" b="29120"/>
          <a:stretch/>
        </p:blipFill>
        <p:spPr bwMode="auto">
          <a:xfrm>
            <a:off x="10555539" y="6134693"/>
            <a:ext cx="231633" cy="203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8" name="文字方塊 107"/>
          <p:cNvSpPr txBox="1"/>
          <p:nvPr/>
        </p:nvSpPr>
        <p:spPr>
          <a:xfrm>
            <a:off x="9947635" y="111126"/>
            <a:ext cx="522581" cy="22333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lIns="82935" tIns="41468" rIns="82935" bIns="41468" rtlCol="0">
            <a:spAutoFit/>
          </a:bodyPr>
          <a:lstStyle/>
          <a:p>
            <a:pPr algn="ctr"/>
            <a:r>
              <a:rPr lang="zh-TW" altLang="en-US" sz="907" dirty="0">
                <a:latin typeface="華康中圓體" pitchFamily="49" charset="-120"/>
                <a:ea typeface="華康中圓體" pitchFamily="49" charset="-120"/>
              </a:rPr>
              <a:t>機房</a:t>
            </a:r>
            <a:endParaRPr lang="en-US" altLang="zh-TW" sz="907" dirty="0">
              <a:latin typeface="華康中圓體" pitchFamily="49" charset="-120"/>
              <a:ea typeface="華康中圓體" pitchFamily="49" charset="-120"/>
            </a:endParaRPr>
          </a:p>
        </p:txBody>
      </p:sp>
      <p:graphicFrame>
        <p:nvGraphicFramePr>
          <p:cNvPr id="110" name="表格 10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807043"/>
              </p:ext>
            </p:extLst>
          </p:nvPr>
        </p:nvGraphicFramePr>
        <p:xfrm>
          <a:off x="8960875" y="2333949"/>
          <a:ext cx="1426094" cy="14755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07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61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8883"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1" kern="1200" dirty="0">
                          <a:solidFill>
                            <a:schemeClr val="tx1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竹風音樂教室</a:t>
                      </a:r>
                      <a:endParaRPr lang="en-US" altLang="zh-TW" sz="900" b="1" kern="1200" dirty="0">
                        <a:solidFill>
                          <a:schemeClr val="tx1"/>
                        </a:solidFill>
                        <a:latin typeface="華康中圓體" pitchFamily="49" charset="-120"/>
                        <a:ea typeface="華康中圓體" pitchFamily="49" charset="-120"/>
                        <a:cs typeface="+mn-cs"/>
                      </a:endParaRPr>
                    </a:p>
                  </a:txBody>
                  <a:tcPr marL="82951" marR="82951" marT="41475" marB="414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algn="ctr" defTabSz="1279930" rtl="0" eaLnBrk="1" latinLnBrk="0" hangingPunct="1"/>
                      <a:r>
                        <a:rPr lang="zh-TW" altLang="en-US" sz="1100" kern="1200" dirty="0">
                          <a:solidFill>
                            <a:schemeClr val="tx1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樓梯</a:t>
                      </a:r>
                    </a:p>
                  </a:txBody>
                  <a:tcPr marL="82951" marR="82951" marT="41475" marB="41475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1" kern="1200" dirty="0">
                          <a:solidFill>
                            <a:schemeClr val="tx1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竹風視藝教室</a:t>
                      </a:r>
                      <a:endParaRPr lang="en-US" altLang="zh-TW" sz="900" b="1" kern="1200" dirty="0">
                        <a:solidFill>
                          <a:schemeClr val="tx1"/>
                        </a:solidFill>
                        <a:latin typeface="華康中圓體" pitchFamily="49" charset="-120"/>
                        <a:ea typeface="華康中圓體" pitchFamily="49" charset="-120"/>
                        <a:cs typeface="+mn-cs"/>
                      </a:endParaRPr>
                    </a:p>
                  </a:txBody>
                  <a:tcPr marL="82951" marR="82951" marT="41475" marB="41475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883"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1200" dirty="0">
                          <a:solidFill>
                            <a:schemeClr val="tx1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408</a:t>
                      </a:r>
                    </a:p>
                  </a:txBody>
                  <a:tcPr marL="82951" marR="82951" marT="41475" marB="414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華康中圓體" pitchFamily="49" charset="-120"/>
                          <a:cs typeface="+mn-cs"/>
                        </a:rPr>
                        <a:t>409</a:t>
                      </a:r>
                    </a:p>
                  </a:txBody>
                  <a:tcPr marL="82951" marR="82951" marT="41475" marB="41475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883"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208</a:t>
                      </a:r>
                    </a:p>
                  </a:txBody>
                  <a:tcPr marL="82951" marR="82951" marT="41475" marB="414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209</a:t>
                      </a:r>
                    </a:p>
                  </a:txBody>
                  <a:tcPr marL="82951" marR="82951" marT="41475" marB="41475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8883">
                <a:tc>
                  <a:txBody>
                    <a:bodyPr/>
                    <a:lstStyle/>
                    <a:p>
                      <a:pPr marL="0" marR="0" lvl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410</a:t>
                      </a:r>
                    </a:p>
                  </a:txBody>
                  <a:tcPr marL="82951" marR="82951" marT="41475" marB="414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411</a:t>
                      </a:r>
                    </a:p>
                  </a:txBody>
                  <a:tcPr marL="82951" marR="82951" marT="41475" marB="41475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02" name="表格 10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2444818"/>
              </p:ext>
            </p:extLst>
          </p:nvPr>
        </p:nvGraphicFramePr>
        <p:xfrm>
          <a:off x="3080941" y="391314"/>
          <a:ext cx="5752885" cy="17975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80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2110">
                  <a:extLst>
                    <a:ext uri="{9D8B030D-6E8A-4147-A177-3AD203B41FA5}">
                      <a16:colId xmlns:a16="http://schemas.microsoft.com/office/drawing/2014/main" val="679218882"/>
                    </a:ext>
                  </a:extLst>
                </a:gridCol>
                <a:gridCol w="5819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19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19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26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9316">
                  <a:extLst>
                    <a:ext uri="{9D8B030D-6E8A-4147-A177-3AD203B41FA5}">
                      <a16:colId xmlns:a16="http://schemas.microsoft.com/office/drawing/2014/main" val="630870169"/>
                    </a:ext>
                  </a:extLst>
                </a:gridCol>
                <a:gridCol w="6902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178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91302">
                  <a:extLst>
                    <a:ext uri="{9D8B030D-6E8A-4147-A177-3AD203B41FA5}">
                      <a16:colId xmlns:a16="http://schemas.microsoft.com/office/drawing/2014/main" val="3472918330"/>
                    </a:ext>
                  </a:extLst>
                </a:gridCol>
                <a:gridCol w="581921">
                  <a:extLst>
                    <a:ext uri="{9D8B030D-6E8A-4147-A177-3AD203B41FA5}">
                      <a16:colId xmlns:a16="http://schemas.microsoft.com/office/drawing/2014/main" val="4100716081"/>
                    </a:ext>
                  </a:extLst>
                </a:gridCol>
                <a:gridCol w="60370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28835">
                <a:tc gridSpan="2"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微軟正黑體 Light" panose="020B0304030504040204" pitchFamily="34" charset="-120"/>
                          <a:ea typeface="華康中圓體" panose="020F0509000000000000"/>
                          <a:cs typeface="+mn-cs"/>
                        </a:rPr>
                        <a:t>戶外</a:t>
                      </a:r>
                      <a:endParaRPr lang="en-US" altLang="zh-TW" sz="11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微軟正黑體 Light" panose="020B0304030504040204" pitchFamily="34" charset="-120"/>
                        <a:ea typeface="華康中圓體" panose="020F0509000000000000"/>
                        <a:cs typeface="+mn-cs"/>
                      </a:endParaRPr>
                    </a:p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微軟正黑體 Light" panose="020B0304030504040204" pitchFamily="34" charset="-120"/>
                          <a:ea typeface="華康中圓體" panose="020F0509000000000000"/>
                          <a:cs typeface="+mn-cs"/>
                        </a:rPr>
                        <a:t>空間</a:t>
                      </a:r>
                    </a:p>
                  </a:txBody>
                  <a:tcPr marL="82951" marR="82951" marT="41475" marB="414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華康中圓體" panose="020F0509000000000000"/>
                          <a:cs typeface="+mn-cs"/>
                        </a:rPr>
                        <a:t>609</a:t>
                      </a:r>
                    </a:p>
                  </a:txBody>
                  <a:tcPr marL="82951" marR="82951" marT="41475" marB="41475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608</a:t>
                      </a:r>
                      <a:endParaRPr lang="zh-TW" altLang="en-US" sz="13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82951" marR="82951" marT="41475" marB="41475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微軟正黑體 Light" panose="020B0304030504040204" pitchFamily="34" charset="-120"/>
                          <a:ea typeface="華康中圓體" panose="020F0509000000000000"/>
                          <a:cs typeface="+mn-cs"/>
                        </a:rPr>
                        <a:t>戶外</a:t>
                      </a:r>
                      <a:endParaRPr lang="en-US" altLang="zh-TW" sz="11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微軟正黑體 Light" panose="020B0304030504040204" pitchFamily="34" charset="-120"/>
                        <a:ea typeface="華康中圓體" panose="020F0509000000000000"/>
                        <a:cs typeface="+mn-cs"/>
                      </a:endParaRPr>
                    </a:p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微軟正黑體 Light" panose="020B0304030504040204" pitchFamily="34" charset="-120"/>
                          <a:ea typeface="華康中圓體" panose="020F0509000000000000"/>
                          <a:cs typeface="+mn-cs"/>
                        </a:rPr>
                        <a:t>空間</a:t>
                      </a:r>
                    </a:p>
                  </a:txBody>
                  <a:tcPr marL="82951" marR="82951" marT="41475" marB="41475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100" b="1" kern="1200" dirty="0">
                        <a:solidFill>
                          <a:schemeClr val="tx1"/>
                        </a:solidFill>
                        <a:latin typeface="微軟正黑體 Light" panose="020B0304030504040204" pitchFamily="34" charset="-120"/>
                        <a:ea typeface="華康中圓體" panose="020F0509000000000000"/>
                        <a:cs typeface="+mn-cs"/>
                      </a:endParaRPr>
                    </a:p>
                  </a:txBody>
                  <a:tcPr marL="82951" marR="82951" marT="41475" marB="41475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100" b="1" kern="1200" dirty="0">
                        <a:solidFill>
                          <a:schemeClr val="tx1"/>
                        </a:solidFill>
                        <a:latin typeface="微軟正黑體 Light" panose="020B0304030504040204" pitchFamily="34" charset="-120"/>
                        <a:ea typeface="華康中圓體" panose="020F0509000000000000"/>
                        <a:cs typeface="+mn-cs"/>
                      </a:endParaRPr>
                    </a:p>
                  </a:txBody>
                  <a:tcPr marL="82951" marR="82951" marT="41475" marB="41475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  <a:cs typeface="+mn-cs"/>
                        </a:rPr>
                        <a:t>樓   </a:t>
                      </a:r>
                      <a:endParaRPr lang="en-US" altLang="zh-TW" sz="9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微軟正黑體 Light" panose="020B0304030504040204" pitchFamily="34" charset="-120"/>
                        <a:ea typeface="微軟正黑體 Light" panose="020B0304030504040204" pitchFamily="34" charset="-120"/>
                        <a:cs typeface="+mn-cs"/>
                      </a:endParaRPr>
                    </a:p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9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微軟正黑體 Light" panose="020B0304030504040204" pitchFamily="34" charset="-120"/>
                        <a:ea typeface="微軟正黑體 Light" panose="020B0304030504040204" pitchFamily="34" charset="-120"/>
                        <a:cs typeface="+mn-cs"/>
                      </a:endParaRPr>
                    </a:p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  <a:cs typeface="+mn-cs"/>
                        </a:rPr>
                        <a:t>梯</a:t>
                      </a:r>
                    </a:p>
                  </a:txBody>
                  <a:tcPr marL="82951" marR="82951" marT="41475" marB="41475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  <a:cs typeface="+mn-cs"/>
                        </a:rPr>
                        <a:t>廁所</a:t>
                      </a:r>
                    </a:p>
                  </a:txBody>
                  <a:tcPr marL="82951" marR="82951" marT="41475" marB="414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微軟正黑體 Light" panose="020B0304030504040204" pitchFamily="34" charset="-120"/>
                          <a:ea typeface="華康中圓體" panose="020F0509000000000000"/>
                          <a:cs typeface="+mn-cs"/>
                        </a:rPr>
                        <a:t>戶外</a:t>
                      </a:r>
                      <a:endParaRPr lang="en-US" altLang="zh-TW" sz="11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微軟正黑體 Light" panose="020B0304030504040204" pitchFamily="34" charset="-120"/>
                        <a:ea typeface="華康中圓體" panose="020F0509000000000000"/>
                        <a:cs typeface="+mn-cs"/>
                      </a:endParaRPr>
                    </a:p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微軟正黑體 Light" panose="020B0304030504040204" pitchFamily="34" charset="-120"/>
                          <a:ea typeface="華康中圓體" panose="020F0509000000000000"/>
                          <a:cs typeface="+mn-cs"/>
                        </a:rPr>
                        <a:t>空間</a:t>
                      </a:r>
                    </a:p>
                  </a:txBody>
                  <a:tcPr marL="82951" marR="82951" marT="41475" marB="414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kern="1200" dirty="0">
                        <a:solidFill>
                          <a:schemeClr val="tx1"/>
                        </a:solidFill>
                        <a:latin typeface="華康中圓體" pitchFamily="49" charset="-120"/>
                        <a:ea typeface="華康中圓體" pitchFamily="49" charset="-120"/>
                        <a:cs typeface="+mn-cs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053"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3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en-US" altLang="zh-TW" sz="13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607</a:t>
                      </a:r>
                      <a:endParaRPr lang="zh-TW" altLang="en-US" sz="13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82951" marR="82951" marT="41475" marB="414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606</a:t>
                      </a:r>
                      <a:endParaRPr lang="zh-TW" altLang="en-US" sz="13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82951" marR="82951" marT="41475" marB="414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605</a:t>
                      </a:r>
                      <a:endParaRPr lang="zh-TW" altLang="en-US" sz="13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82951" marR="82951" marT="41475" marB="414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604</a:t>
                      </a:r>
                      <a:endParaRPr lang="zh-TW" altLang="en-US" sz="13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82951" marR="82951" marT="41475" marB="41475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1" kern="1200" dirty="0">
                          <a:solidFill>
                            <a:schemeClr val="tx1"/>
                          </a:solidFill>
                          <a:latin typeface="微軟正黑體 Light" panose="020B0304030504040204" pitchFamily="34" charset="-120"/>
                          <a:ea typeface="華康中圓體" panose="020F0509000000000000"/>
                          <a:cs typeface="+mn-cs"/>
                        </a:rPr>
                        <a:t>視藝</a:t>
                      </a:r>
                      <a:endParaRPr lang="en-US" altLang="zh-TW" sz="1100" b="1" kern="1200" dirty="0">
                        <a:solidFill>
                          <a:schemeClr val="tx1"/>
                        </a:solidFill>
                        <a:latin typeface="微軟正黑體 Light" panose="020B0304030504040204" pitchFamily="34" charset="-120"/>
                        <a:ea typeface="華康中圓體" panose="020F0509000000000000"/>
                        <a:cs typeface="+mn-cs"/>
                      </a:endParaRPr>
                    </a:p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1" kern="1200" dirty="0">
                          <a:solidFill>
                            <a:schemeClr val="tx1"/>
                          </a:solidFill>
                          <a:latin typeface="微軟正黑體 Light" panose="020B0304030504040204" pitchFamily="34" charset="-120"/>
                          <a:ea typeface="華康中圓體" panose="020F0509000000000000"/>
                          <a:cs typeface="+mn-cs"/>
                        </a:rPr>
                        <a:t>教室</a:t>
                      </a:r>
                    </a:p>
                  </a:txBody>
                  <a:tcPr marL="82951" marR="82951" marT="41475" marB="41475" anchor="ctr"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華康中圓體" panose="020F0509000000000000"/>
                          <a:cs typeface="+mn-cs"/>
                        </a:rPr>
                        <a:t>英語教室</a:t>
                      </a:r>
                    </a:p>
                  </a:txBody>
                  <a:tcPr marL="82951" marR="82951" marT="41475" marB="41475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1" kern="1200" dirty="0">
                          <a:solidFill>
                            <a:schemeClr val="tx1"/>
                          </a:solidFill>
                          <a:latin typeface="微軟正黑體 Light" panose="020B0304030504040204" pitchFamily="34" charset="-120"/>
                          <a:ea typeface="華康中圓體" panose="020F0509000000000000"/>
                          <a:cs typeface="+mn-cs"/>
                        </a:rPr>
                        <a:t>人事室</a:t>
                      </a:r>
                      <a:endParaRPr lang="en-US" altLang="zh-TW" sz="1100" b="1" kern="1200" dirty="0">
                        <a:solidFill>
                          <a:schemeClr val="tx1"/>
                        </a:solidFill>
                        <a:latin typeface="微軟正黑體 Light" panose="020B0304030504040204" pitchFamily="34" charset="-120"/>
                        <a:ea typeface="華康中圓體" panose="020F0509000000000000"/>
                        <a:cs typeface="+mn-cs"/>
                      </a:endParaRPr>
                    </a:p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1" kern="1200" dirty="0">
                          <a:solidFill>
                            <a:schemeClr val="tx1"/>
                          </a:solidFill>
                          <a:latin typeface="微軟正黑體 Light" panose="020B0304030504040204" pitchFamily="34" charset="-120"/>
                          <a:ea typeface="華康中圓體" panose="020F0509000000000000"/>
                          <a:cs typeface="+mn-cs"/>
                        </a:rPr>
                        <a:t>會計室</a:t>
                      </a:r>
                      <a:endParaRPr lang="en-US" altLang="zh-TW" sz="1100" b="1" kern="1200" dirty="0">
                        <a:solidFill>
                          <a:schemeClr val="tx1"/>
                        </a:solidFill>
                        <a:latin typeface="微軟正黑體 Light" panose="020B0304030504040204" pitchFamily="34" charset="-120"/>
                        <a:ea typeface="華康中圓體" panose="020F0509000000000000"/>
                        <a:cs typeface="+mn-cs"/>
                      </a:endParaRPr>
                    </a:p>
                  </a:txBody>
                  <a:tcPr marL="82951" marR="82951" marT="41475" marB="4147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0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微軟正黑體 Light" panose="020B0304030504040204" pitchFamily="34" charset="-120"/>
                        <a:ea typeface="微軟正黑體 Light" panose="020B0304030504040204" pitchFamily="34" charset="-120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  <a:cs typeface="+mn-cs"/>
                        </a:rPr>
                        <a:t>廁所</a:t>
                      </a:r>
                    </a:p>
                  </a:txBody>
                  <a:tcPr marL="82951" marR="82951" marT="41475" marB="414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1" kern="1200" dirty="0">
                          <a:solidFill>
                            <a:srgbClr val="FF0000"/>
                          </a:solidFill>
                          <a:latin typeface="微軟正黑體 Light" panose="020B0304030504040204" pitchFamily="34" charset="-120"/>
                          <a:ea typeface="華康中圓體" panose="020F0509000000000000"/>
                          <a:cs typeface="+mn-cs"/>
                        </a:rPr>
                        <a:t>多功能</a:t>
                      </a:r>
                      <a:endParaRPr lang="en-US" altLang="zh-TW" sz="900" b="1" kern="1200" dirty="0">
                        <a:solidFill>
                          <a:srgbClr val="FF0000"/>
                        </a:solidFill>
                        <a:latin typeface="微軟正黑體 Light" panose="020B0304030504040204" pitchFamily="34" charset="-120"/>
                        <a:ea typeface="華康中圓體" panose="020F0509000000000000"/>
                        <a:cs typeface="+mn-cs"/>
                      </a:endParaRPr>
                    </a:p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1" kern="1200" dirty="0">
                          <a:solidFill>
                            <a:srgbClr val="FF0000"/>
                          </a:solidFill>
                          <a:latin typeface="微軟正黑體 Light" panose="020B0304030504040204" pitchFamily="34" charset="-120"/>
                          <a:ea typeface="華康中圓體" panose="020F0509000000000000"/>
                          <a:cs typeface="+mn-cs"/>
                        </a:rPr>
                        <a:t>教室</a:t>
                      </a:r>
                      <a:r>
                        <a:rPr lang="en-US" altLang="zh-TW" sz="900" b="1" kern="1200" dirty="0">
                          <a:solidFill>
                            <a:srgbClr val="FF0000"/>
                          </a:solidFill>
                          <a:latin typeface="微軟正黑體 Light" panose="020B0304030504040204" pitchFamily="34" charset="-120"/>
                          <a:ea typeface="華康中圓體" panose="020F0509000000000000"/>
                          <a:cs typeface="+mn-cs"/>
                        </a:rPr>
                        <a:t>2</a:t>
                      </a:r>
                      <a:endParaRPr lang="zh-TW" altLang="en-US" sz="900" b="1" kern="1200" dirty="0">
                        <a:solidFill>
                          <a:srgbClr val="FF0000"/>
                        </a:solidFill>
                        <a:latin typeface="微軟正黑體 Light" panose="020B0304030504040204" pitchFamily="34" charset="-120"/>
                        <a:ea typeface="華康中圓體" panose="020F0509000000000000"/>
                        <a:cs typeface="+mn-cs"/>
                      </a:endParaRPr>
                    </a:p>
                  </a:txBody>
                  <a:tcPr marL="82951" marR="82951" marT="41475" marB="414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微軟正黑體 Light" panose="020B0304030504040204" pitchFamily="34" charset="-120"/>
                          <a:ea typeface="華康中圓體" panose="020F0509000000000000"/>
                          <a:cs typeface="+mn-cs"/>
                        </a:rPr>
                        <a:t>戶外</a:t>
                      </a:r>
                      <a:endParaRPr lang="en-US" altLang="zh-TW" sz="9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微軟正黑體 Light" panose="020B0304030504040204" pitchFamily="34" charset="-120"/>
                        <a:ea typeface="華康中圓體" panose="020F0509000000000000"/>
                        <a:cs typeface="+mn-cs"/>
                      </a:endParaRPr>
                    </a:p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微軟正黑體 Light" panose="020B0304030504040204" pitchFamily="34" charset="-120"/>
                          <a:ea typeface="華康中圓體" panose="020F0509000000000000"/>
                          <a:cs typeface="+mn-cs"/>
                        </a:rPr>
                        <a:t>空間</a:t>
                      </a:r>
                    </a:p>
                  </a:txBody>
                  <a:tcPr marL="82951" marR="82951" marT="41475" marB="41475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053"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華康中圓體" panose="020F0509000000000000"/>
                          <a:cs typeface="+mn-cs"/>
                        </a:rPr>
                        <a:t>603</a:t>
                      </a:r>
                    </a:p>
                  </a:txBody>
                  <a:tcPr marL="82951" marR="82951" marT="41475" marB="414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602</a:t>
                      </a:r>
                      <a:endParaRPr lang="zh-TW" altLang="en-US" sz="13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82951" marR="82951" marT="41475" marB="414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華康中圓體" panose="020F0509000000000000"/>
                          <a:cs typeface="+mn-cs"/>
                        </a:rPr>
                        <a:t>601</a:t>
                      </a:r>
                    </a:p>
                  </a:txBody>
                  <a:tcPr marL="82951" marR="82951" marT="41475" marB="414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3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戶外空間</a:t>
                      </a:r>
                    </a:p>
                  </a:txBody>
                  <a:tcPr marL="82951" marR="82951" marT="41475" marB="41475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1" kern="1200" dirty="0">
                          <a:solidFill>
                            <a:schemeClr val="tx1"/>
                          </a:solidFill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  <a:cs typeface="+mn-cs"/>
                        </a:rPr>
                        <a:t>會議室</a:t>
                      </a:r>
                      <a:r>
                        <a:rPr lang="en-US" altLang="zh-TW" sz="900" b="1" kern="1200" dirty="0">
                          <a:solidFill>
                            <a:schemeClr val="tx1"/>
                          </a:solidFill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  <a:cs typeface="+mn-cs"/>
                        </a:rPr>
                        <a:t>2</a:t>
                      </a:r>
                      <a:endParaRPr lang="zh-TW" altLang="en-US" sz="900" b="1" kern="1200" dirty="0">
                        <a:solidFill>
                          <a:schemeClr val="tx1"/>
                        </a:solidFill>
                        <a:latin typeface="微軟正黑體 Light" panose="020B0304030504040204" pitchFamily="34" charset="-120"/>
                        <a:ea typeface="微軟正黑體 Light" panose="020B0304030504040204" pitchFamily="34" charset="-120"/>
                        <a:cs typeface="+mn-cs"/>
                      </a:endParaRPr>
                    </a:p>
                  </a:txBody>
                  <a:tcPr marL="82951" marR="82951" marT="41475" marB="4147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1" kern="1200" dirty="0">
                          <a:solidFill>
                            <a:schemeClr val="tx1"/>
                          </a:solidFill>
                          <a:latin typeface="微軟正黑體 Light" panose="020B0304030504040204" pitchFamily="34" charset="-120"/>
                          <a:ea typeface="華康中圓體" panose="020F0509000000000000"/>
                          <a:cs typeface="+mn-cs"/>
                        </a:rPr>
                        <a:t>校長室</a:t>
                      </a:r>
                    </a:p>
                  </a:txBody>
                  <a:tcPr marL="82951" marR="82951" marT="41475" marB="4147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0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微軟正黑體 Light" panose="020B0304030504040204" pitchFamily="34" charset="-120"/>
                        <a:ea typeface="微軟正黑體 Light" panose="020B0304030504040204" pitchFamily="34" charset="-120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  <a:cs typeface="+mn-cs"/>
                        </a:rPr>
                        <a:t>廁所</a:t>
                      </a:r>
                    </a:p>
                  </a:txBody>
                  <a:tcPr marL="82951" marR="82951" marT="41475" marB="414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b="1" kern="120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華康中圓體" panose="020F0509000000000000"/>
                          <a:cs typeface="+mn-cs"/>
                        </a:rPr>
                        <a:t>511</a:t>
                      </a:r>
                      <a:endParaRPr lang="zh-TW" altLang="en-US" sz="13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華康中圓體" panose="020F0509000000000000"/>
                        <a:cs typeface="+mn-cs"/>
                      </a:endParaRPr>
                    </a:p>
                  </a:txBody>
                  <a:tcPr marL="82951" marR="82951" marT="41475" marB="414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華康中圓體" panose="020F0509000000000000"/>
                          <a:cs typeface="+mn-cs"/>
                        </a:rPr>
                        <a:t>510</a:t>
                      </a:r>
                      <a:endParaRPr lang="zh-TW" altLang="en-US" sz="13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華康中圓體" panose="020F0509000000000000"/>
                        <a:cs typeface="+mn-cs"/>
                      </a:endParaRPr>
                    </a:p>
                  </a:txBody>
                  <a:tcPr marL="82951" marR="82951" marT="41475" marB="41475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578">
                <a:tc gridSpan="2"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1" kern="1200" dirty="0">
                          <a:solidFill>
                            <a:schemeClr val="tx1"/>
                          </a:solidFill>
                          <a:latin typeface="微軟正黑體 Light" panose="020B0304030504040204" pitchFamily="34" charset="-120"/>
                          <a:ea typeface="華康中圓體" panose="020F0509000000000000"/>
                          <a:cs typeface="+mn-cs"/>
                        </a:rPr>
                        <a:t>圖書館</a:t>
                      </a:r>
                    </a:p>
                  </a:txBody>
                  <a:tcPr marL="82951" marR="82951" marT="41475" marB="414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1" kern="1200" dirty="0">
                          <a:solidFill>
                            <a:srgbClr val="FF0000"/>
                          </a:solidFill>
                          <a:latin typeface="微軟正黑體 Light" panose="020B0304030504040204" pitchFamily="34" charset="-120"/>
                          <a:ea typeface="華康中圓體" panose="020F0509000000000000"/>
                          <a:cs typeface="+mn-cs"/>
                        </a:rPr>
                        <a:t>多功能</a:t>
                      </a:r>
                      <a:endParaRPr lang="en-US" altLang="zh-TW" sz="900" b="1" kern="1200" dirty="0">
                        <a:solidFill>
                          <a:srgbClr val="FF0000"/>
                        </a:solidFill>
                        <a:latin typeface="微軟正黑體 Light" panose="020B0304030504040204" pitchFamily="34" charset="-120"/>
                        <a:ea typeface="華康中圓體" panose="020F0509000000000000"/>
                        <a:cs typeface="+mn-cs"/>
                      </a:endParaRPr>
                    </a:p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1" kern="1200" dirty="0">
                          <a:solidFill>
                            <a:srgbClr val="FF0000"/>
                          </a:solidFill>
                          <a:latin typeface="微軟正黑體 Light" panose="020B0304030504040204" pitchFamily="34" charset="-120"/>
                          <a:ea typeface="華康中圓體" panose="020F0509000000000000"/>
                          <a:cs typeface="+mn-cs"/>
                        </a:rPr>
                        <a:t>教室</a:t>
                      </a:r>
                      <a:r>
                        <a:rPr lang="en-US" altLang="zh-TW" sz="900" b="1" kern="1200" dirty="0">
                          <a:solidFill>
                            <a:srgbClr val="FF0000"/>
                          </a:solidFill>
                          <a:latin typeface="微軟正黑體 Light" panose="020B0304030504040204" pitchFamily="34" charset="-120"/>
                          <a:ea typeface="華康中圓體" panose="020F0509000000000000"/>
                          <a:cs typeface="+mn-cs"/>
                        </a:rPr>
                        <a:t>1</a:t>
                      </a:r>
                      <a:endParaRPr lang="en-US" altLang="zh-TW" sz="9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82951" marR="82951" marT="41475" marB="4147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50" b="1" kern="1200" dirty="0">
                          <a:solidFill>
                            <a:schemeClr val="tx1"/>
                          </a:solidFill>
                          <a:latin typeface="微軟正黑體 Light" panose="020B0304030504040204" pitchFamily="34" charset="-120"/>
                          <a:ea typeface="華康中圓體" panose="020F0509000000000000"/>
                          <a:cs typeface="+mn-cs"/>
                        </a:rPr>
                        <a:t>教務處</a:t>
                      </a:r>
                      <a:endParaRPr lang="zh-TW" altLang="en-US" sz="105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微軟正黑體 Light" panose="020B0304030504040204" pitchFamily="34" charset="-120"/>
                        <a:ea typeface="華康中圓體" panose="020F0509000000000000"/>
                        <a:cs typeface="+mn-cs"/>
                      </a:endParaRPr>
                    </a:p>
                  </a:txBody>
                  <a:tcPr marL="82951" marR="82951" marT="41475" marB="4147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50" b="1" kern="1200" dirty="0">
                          <a:solidFill>
                            <a:schemeClr val="tx1"/>
                          </a:solidFill>
                          <a:latin typeface="微軟正黑體 Light" panose="020B0304030504040204" pitchFamily="34" charset="-120"/>
                          <a:ea typeface="華康中圓體" panose="020F0509000000000000"/>
                          <a:cs typeface="+mn-cs"/>
                        </a:rPr>
                        <a:t>學務處</a:t>
                      </a:r>
                    </a:p>
                  </a:txBody>
                  <a:tcPr marL="82951" marR="82951" marT="41475" marB="41475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1" kern="1200" dirty="0">
                          <a:solidFill>
                            <a:schemeClr val="tx1"/>
                          </a:solidFill>
                          <a:latin typeface="微軟正黑體 Light" panose="020B0304030504040204" pitchFamily="34" charset="-120"/>
                          <a:ea typeface="華康中圓體" panose="020F0509000000000000"/>
                          <a:cs typeface="+mn-cs"/>
                        </a:rPr>
                        <a:t>會議室</a:t>
                      </a:r>
                      <a:r>
                        <a:rPr lang="en-US" altLang="zh-TW" sz="900" b="1" kern="1200" dirty="0">
                          <a:solidFill>
                            <a:schemeClr val="tx1"/>
                          </a:solidFill>
                          <a:latin typeface="微軟正黑體 Light" panose="020B0304030504040204" pitchFamily="34" charset="-120"/>
                          <a:ea typeface="華康中圓體" panose="020F0509000000000000"/>
                          <a:cs typeface="+mn-cs"/>
                        </a:rPr>
                        <a:t>1</a:t>
                      </a:r>
                      <a:endParaRPr lang="zh-TW" altLang="en-US" sz="900" b="1" kern="1200" dirty="0">
                        <a:solidFill>
                          <a:schemeClr val="tx1"/>
                        </a:solidFill>
                        <a:latin typeface="微軟正黑體 Light" panose="020B0304030504040204" pitchFamily="34" charset="-120"/>
                        <a:ea typeface="華康中圓體" panose="020F0509000000000000"/>
                        <a:cs typeface="+mn-cs"/>
                      </a:endParaRPr>
                    </a:p>
                  </a:txBody>
                  <a:tcPr marL="82951" marR="82951" marT="41475" marB="41475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1" kern="1200" dirty="0">
                          <a:solidFill>
                            <a:schemeClr val="tx1"/>
                          </a:solidFill>
                          <a:latin typeface="微軟正黑體 Light" panose="020B0304030504040204" pitchFamily="34" charset="-120"/>
                          <a:ea typeface="華康中圓體" panose="020F0509000000000000"/>
                          <a:cs typeface="+mn-cs"/>
                        </a:rPr>
                        <a:t>健康</a:t>
                      </a:r>
                      <a:endParaRPr lang="en-US" altLang="zh-TW" sz="1100" b="1" kern="1200" dirty="0">
                        <a:solidFill>
                          <a:schemeClr val="tx1"/>
                        </a:solidFill>
                        <a:latin typeface="微軟正黑體 Light" panose="020B0304030504040204" pitchFamily="34" charset="-120"/>
                        <a:ea typeface="華康中圓體" panose="020F0509000000000000"/>
                        <a:cs typeface="+mn-cs"/>
                      </a:endParaRPr>
                    </a:p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1" kern="1200" dirty="0">
                          <a:solidFill>
                            <a:schemeClr val="tx1"/>
                          </a:solidFill>
                          <a:latin typeface="微軟正黑體 Light" panose="020B0304030504040204" pitchFamily="34" charset="-120"/>
                          <a:ea typeface="華康中圓體" panose="020F0509000000000000"/>
                          <a:cs typeface="+mn-cs"/>
                        </a:rPr>
                        <a:t>中心</a:t>
                      </a:r>
                    </a:p>
                  </a:txBody>
                  <a:tcPr marL="82951" marR="82951" marT="41475" marB="41475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000" b="1" kern="1200" dirty="0">
                        <a:solidFill>
                          <a:schemeClr val="tx1"/>
                        </a:solidFill>
                        <a:latin typeface="微軟正黑體 Light" panose="020B0304030504040204" pitchFamily="34" charset="-120"/>
                        <a:ea typeface="微軟正黑體 Light" panose="020B0304030504040204" pitchFamily="34" charset="-120"/>
                        <a:cs typeface="+mn-cs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0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微軟正黑體 Light" panose="020B0304030504040204" pitchFamily="34" charset="-120"/>
                        <a:ea typeface="微軟正黑體 Light" panose="020B0304030504040204" pitchFamily="34" charset="-120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  <a:cs typeface="+mn-cs"/>
                        </a:rPr>
                        <a:t>廁所</a:t>
                      </a:r>
                    </a:p>
                  </a:txBody>
                  <a:tcPr marL="82951" marR="82951" marT="41475" marB="414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50" b="1" kern="1200" dirty="0">
                          <a:solidFill>
                            <a:schemeClr val="tx1"/>
                          </a:solidFill>
                          <a:latin typeface="微軟正黑體 Light" panose="020B0304030504040204" pitchFamily="34" charset="-120"/>
                          <a:ea typeface="華康中圓體" panose="020F0509000000000000"/>
                          <a:cs typeface="+mn-cs"/>
                        </a:rPr>
                        <a:t>總務處</a:t>
                      </a:r>
                    </a:p>
                  </a:txBody>
                  <a:tcPr marL="82951" marR="82951" marT="41475" marB="414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1" kern="1200" dirty="0">
                          <a:solidFill>
                            <a:schemeClr val="tx1"/>
                          </a:solidFill>
                          <a:latin typeface="微軟正黑體 Light" panose="020B0304030504040204" pitchFamily="34" charset="-120"/>
                          <a:ea typeface="華康中圓體" panose="020F0509000000000000"/>
                          <a:cs typeface="+mn-cs"/>
                        </a:rPr>
                        <a:t>輔導處</a:t>
                      </a:r>
                    </a:p>
                  </a:txBody>
                  <a:tcPr marL="82951" marR="82951" marT="41475" marB="41475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104" name="群組 103"/>
          <p:cNvGrpSpPr/>
          <p:nvPr/>
        </p:nvGrpSpPr>
        <p:grpSpPr>
          <a:xfrm rot="10800000">
            <a:off x="4963169" y="60315"/>
            <a:ext cx="1221238" cy="289482"/>
            <a:chOff x="-1200993" y="2906707"/>
            <a:chExt cx="765478" cy="291098"/>
          </a:xfrm>
        </p:grpSpPr>
        <p:sp>
          <p:nvSpPr>
            <p:cNvPr id="106" name="矩形 105"/>
            <p:cNvSpPr/>
            <p:nvPr/>
          </p:nvSpPr>
          <p:spPr>
            <a:xfrm>
              <a:off x="-1200993" y="2906707"/>
              <a:ext cx="765478" cy="291098"/>
            </a:xfrm>
            <a:prstGeom prst="rect">
              <a:avLst/>
            </a:prstGeom>
            <a:solidFill>
              <a:srgbClr val="FF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633"/>
            </a:p>
          </p:txBody>
        </p:sp>
        <p:sp>
          <p:nvSpPr>
            <p:cNvPr id="111" name="矩形 110"/>
            <p:cNvSpPr/>
            <p:nvPr/>
          </p:nvSpPr>
          <p:spPr>
            <a:xfrm rot="10800000">
              <a:off x="-1078163" y="2956315"/>
              <a:ext cx="505262" cy="2414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zh-TW" altLang="en-US" sz="1200" b="1" dirty="0">
                  <a:solidFill>
                    <a:schemeClr val="tx1"/>
                  </a:solidFill>
                  <a:latin typeface="華康中圓體" pitchFamily="49" charset="-120"/>
                  <a:ea typeface="華康中圓體" pitchFamily="49" charset="-120"/>
                </a:rPr>
                <a:t>群英門</a:t>
              </a:r>
            </a:p>
          </p:txBody>
        </p:sp>
      </p:grpSp>
      <p:grpSp>
        <p:nvGrpSpPr>
          <p:cNvPr id="112" name="群組 111"/>
          <p:cNvGrpSpPr/>
          <p:nvPr/>
        </p:nvGrpSpPr>
        <p:grpSpPr>
          <a:xfrm>
            <a:off x="2812262" y="466474"/>
            <a:ext cx="330205" cy="1625596"/>
            <a:chOff x="9269477" y="2723240"/>
            <a:chExt cx="364000" cy="1623113"/>
          </a:xfrm>
        </p:grpSpPr>
        <p:sp>
          <p:nvSpPr>
            <p:cNvPr id="113" name="文字方塊 112"/>
            <p:cNvSpPr txBox="1"/>
            <p:nvPr/>
          </p:nvSpPr>
          <p:spPr>
            <a:xfrm>
              <a:off x="9269477" y="4086807"/>
              <a:ext cx="351998" cy="2595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089" dirty="0"/>
                <a:t>1F</a:t>
              </a:r>
              <a:endParaRPr lang="zh-TW" altLang="en-US" sz="1089" dirty="0"/>
            </a:p>
          </p:txBody>
        </p:sp>
        <p:sp>
          <p:nvSpPr>
            <p:cNvPr id="121" name="文字方塊 120"/>
            <p:cNvSpPr txBox="1"/>
            <p:nvPr/>
          </p:nvSpPr>
          <p:spPr>
            <a:xfrm>
              <a:off x="9269679" y="3629118"/>
              <a:ext cx="351998" cy="2595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089" dirty="0"/>
                <a:t>2F</a:t>
              </a:r>
              <a:endParaRPr lang="zh-TW" altLang="en-US" sz="1089" dirty="0"/>
            </a:p>
          </p:txBody>
        </p:sp>
        <p:sp>
          <p:nvSpPr>
            <p:cNvPr id="122" name="文字方塊 121"/>
            <p:cNvSpPr txBox="1"/>
            <p:nvPr/>
          </p:nvSpPr>
          <p:spPr>
            <a:xfrm>
              <a:off x="9269477" y="3156178"/>
              <a:ext cx="351998" cy="2595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089" dirty="0"/>
                <a:t>3F</a:t>
              </a:r>
              <a:endParaRPr lang="zh-TW" altLang="en-US" sz="1089" dirty="0"/>
            </a:p>
          </p:txBody>
        </p:sp>
        <p:sp>
          <p:nvSpPr>
            <p:cNvPr id="123" name="文字方塊 122"/>
            <p:cNvSpPr txBox="1"/>
            <p:nvPr/>
          </p:nvSpPr>
          <p:spPr>
            <a:xfrm>
              <a:off x="9281479" y="2723240"/>
              <a:ext cx="351998" cy="2595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089" dirty="0"/>
                <a:t>4F</a:t>
              </a:r>
              <a:endParaRPr lang="zh-TW" altLang="en-US" sz="1089" dirty="0"/>
            </a:p>
          </p:txBody>
        </p:sp>
      </p:grpSp>
      <p:pic>
        <p:nvPicPr>
          <p:cNvPr id="124" name="Picture 2" descr="C:\Users\lspsc307\Desktop\download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26" t="6570" r="33322" b="29120"/>
          <a:stretch/>
        </p:blipFill>
        <p:spPr bwMode="auto">
          <a:xfrm>
            <a:off x="1876242" y="153611"/>
            <a:ext cx="231633" cy="203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5" name="圖片 1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948" y="5569233"/>
            <a:ext cx="383497" cy="383497"/>
          </a:xfrm>
          <a:prstGeom prst="rect">
            <a:avLst/>
          </a:prstGeom>
        </p:spPr>
      </p:pic>
      <p:sp>
        <p:nvSpPr>
          <p:cNvPr id="97" name="文字方塊 96"/>
          <p:cNvSpPr txBox="1"/>
          <p:nvPr/>
        </p:nvSpPr>
        <p:spPr>
          <a:xfrm>
            <a:off x="5420389" y="2225401"/>
            <a:ext cx="742511" cy="3157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52" b="1" dirty="0">
                <a:latin typeface="華康中圓體" pitchFamily="49" charset="-120"/>
                <a:ea typeface="華康中圓體" pitchFamily="49" charset="-120"/>
              </a:rPr>
              <a:t>群英樓</a:t>
            </a:r>
          </a:p>
        </p:txBody>
      </p:sp>
      <p:sp>
        <p:nvSpPr>
          <p:cNvPr id="85" name="矩形 84"/>
          <p:cNvSpPr/>
          <p:nvPr/>
        </p:nvSpPr>
        <p:spPr>
          <a:xfrm>
            <a:off x="11205018" y="6554786"/>
            <a:ext cx="837136" cy="2504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52" b="1" dirty="0">
                <a:solidFill>
                  <a:schemeClr val="tx1"/>
                </a:solidFill>
                <a:latin typeface="華康中圓體" pitchFamily="49" charset="-120"/>
                <a:ea typeface="華康中圓體" pitchFamily="49" charset="-120"/>
              </a:rPr>
              <a:t>遊戲場</a:t>
            </a:r>
          </a:p>
        </p:txBody>
      </p:sp>
      <p:pic>
        <p:nvPicPr>
          <p:cNvPr id="86" name="圖片 8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1320" y="4963444"/>
            <a:ext cx="408029" cy="408029"/>
          </a:xfrm>
          <a:prstGeom prst="rect">
            <a:avLst/>
          </a:prstGeom>
        </p:spPr>
      </p:pic>
      <p:pic>
        <p:nvPicPr>
          <p:cNvPr id="87" name="圖片 8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4549" y="5381385"/>
            <a:ext cx="408029" cy="408029"/>
          </a:xfrm>
          <a:prstGeom prst="rect">
            <a:avLst/>
          </a:prstGeom>
        </p:spPr>
      </p:pic>
      <p:sp>
        <p:nvSpPr>
          <p:cNvPr id="126" name="文字方塊 125"/>
          <p:cNvSpPr txBox="1"/>
          <p:nvPr/>
        </p:nvSpPr>
        <p:spPr>
          <a:xfrm>
            <a:off x="10218353" y="839335"/>
            <a:ext cx="269626" cy="259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089" b="1" dirty="0"/>
              <a:t>A</a:t>
            </a:r>
            <a:endParaRPr lang="zh-TW" altLang="en-US" sz="1089" b="1" dirty="0"/>
          </a:p>
        </p:txBody>
      </p:sp>
      <p:sp>
        <p:nvSpPr>
          <p:cNvPr id="128" name="文字方塊 127"/>
          <p:cNvSpPr txBox="1"/>
          <p:nvPr/>
        </p:nvSpPr>
        <p:spPr>
          <a:xfrm>
            <a:off x="6001211" y="462409"/>
            <a:ext cx="1104123" cy="25994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zh-TW" altLang="en-US" sz="1089" b="1" dirty="0">
                <a:solidFill>
                  <a:srgbClr val="FF0000"/>
                </a:solidFill>
                <a:latin typeface="微軟正黑體 Light" panose="020B0304030504040204" pitchFamily="34" charset="-120"/>
                <a:ea typeface="華康中圓體" panose="020F0509000000000000"/>
              </a:rPr>
              <a:t>多功能教室</a:t>
            </a:r>
            <a:r>
              <a:rPr lang="en-US" altLang="zh-TW" sz="1089" b="1" dirty="0">
                <a:solidFill>
                  <a:srgbClr val="FF0000"/>
                </a:solidFill>
                <a:latin typeface="微軟正黑體 Light" panose="020B0304030504040204" pitchFamily="34" charset="-120"/>
                <a:ea typeface="華康中圓體" panose="020F0509000000000000"/>
              </a:rPr>
              <a:t>3</a:t>
            </a:r>
            <a:endParaRPr lang="zh-TW" altLang="en-US" sz="1089" b="1" dirty="0">
              <a:solidFill>
                <a:srgbClr val="FF0000"/>
              </a:solidFill>
              <a:latin typeface="微軟正黑體 Light" panose="020B0304030504040204" pitchFamily="34" charset="-120"/>
              <a:ea typeface="華康中圓體" panose="020F0509000000000000"/>
            </a:endParaRPr>
          </a:p>
        </p:txBody>
      </p:sp>
      <p:sp>
        <p:nvSpPr>
          <p:cNvPr id="129" name="文字方塊 128"/>
          <p:cNvSpPr txBox="1"/>
          <p:nvPr/>
        </p:nvSpPr>
        <p:spPr>
          <a:xfrm>
            <a:off x="9495451" y="814937"/>
            <a:ext cx="258404" cy="259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089" b="1" dirty="0"/>
              <a:t>C</a:t>
            </a:r>
            <a:endParaRPr lang="zh-TW" altLang="en-US" sz="1089" b="1" dirty="0"/>
          </a:p>
        </p:txBody>
      </p:sp>
      <p:sp>
        <p:nvSpPr>
          <p:cNvPr id="130" name="文字方塊 129"/>
          <p:cNvSpPr txBox="1"/>
          <p:nvPr/>
        </p:nvSpPr>
        <p:spPr>
          <a:xfrm>
            <a:off x="9130460" y="832827"/>
            <a:ext cx="272832" cy="259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089" b="1" dirty="0"/>
              <a:t>D</a:t>
            </a:r>
            <a:endParaRPr lang="zh-TW" altLang="en-US" sz="1089" b="1" dirty="0"/>
          </a:p>
        </p:txBody>
      </p:sp>
      <p:graphicFrame>
        <p:nvGraphicFramePr>
          <p:cNvPr id="134" name="表格 1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534531"/>
              </p:ext>
            </p:extLst>
          </p:nvPr>
        </p:nvGraphicFramePr>
        <p:xfrm>
          <a:off x="547931" y="361646"/>
          <a:ext cx="2313429" cy="19927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5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5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0751">
                  <a:extLst>
                    <a:ext uri="{9D8B030D-6E8A-4147-A177-3AD203B41FA5}">
                      <a16:colId xmlns:a16="http://schemas.microsoft.com/office/drawing/2014/main" val="2996374244"/>
                    </a:ext>
                  </a:extLst>
                </a:gridCol>
                <a:gridCol w="202223">
                  <a:extLst>
                    <a:ext uri="{9D8B030D-6E8A-4147-A177-3AD203B41FA5}">
                      <a16:colId xmlns:a16="http://schemas.microsoft.com/office/drawing/2014/main" val="3711138534"/>
                    </a:ext>
                  </a:extLst>
                </a:gridCol>
                <a:gridCol w="240709">
                  <a:extLst>
                    <a:ext uri="{9D8B030D-6E8A-4147-A177-3AD203B41FA5}">
                      <a16:colId xmlns:a16="http://schemas.microsoft.com/office/drawing/2014/main" val="3707079617"/>
                    </a:ext>
                  </a:extLst>
                </a:gridCol>
                <a:gridCol w="3434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5027"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kern="1200" dirty="0">
                          <a:solidFill>
                            <a:schemeClr val="tx1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廁所</a:t>
                      </a:r>
                    </a:p>
                  </a:txBody>
                  <a:tcPr marL="82951" marR="82951" marT="41475" marB="414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700" kern="1200" dirty="0">
                          <a:solidFill>
                            <a:schemeClr val="tx1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廁所</a:t>
                      </a:r>
                    </a:p>
                  </a:txBody>
                  <a:tcPr marL="82951" marR="82951" marT="41475" marB="41475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kern="1200" dirty="0">
                          <a:solidFill>
                            <a:schemeClr val="tx1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廁所</a:t>
                      </a:r>
                    </a:p>
                  </a:txBody>
                  <a:tcPr marL="82951" marR="82951" marT="41475" marB="41475" anchor="ctr"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000" kern="1200" dirty="0">
                        <a:solidFill>
                          <a:schemeClr val="tx1"/>
                        </a:solidFill>
                        <a:latin typeface="華康中圓體" pitchFamily="49" charset="-120"/>
                        <a:ea typeface="華康中圓體" pitchFamily="49" charset="-120"/>
                        <a:cs typeface="+mn-cs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127982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kern="1200" dirty="0">
                          <a:solidFill>
                            <a:schemeClr val="tx1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  廁所</a:t>
                      </a:r>
                    </a:p>
                  </a:txBody>
                  <a:tcPr marL="82951" marR="82951" marT="41475" marB="4147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000" kern="1200" dirty="0">
                        <a:solidFill>
                          <a:schemeClr val="tx1"/>
                        </a:solidFill>
                        <a:latin typeface="華康中圓體" pitchFamily="49" charset="-120"/>
                        <a:ea typeface="華康中圓體" pitchFamily="49" charset="-120"/>
                        <a:cs typeface="+mn-cs"/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000" kern="1200" dirty="0">
                        <a:solidFill>
                          <a:schemeClr val="tx1"/>
                        </a:solidFill>
                        <a:latin typeface="華康中圓體" pitchFamily="49" charset="-120"/>
                        <a:ea typeface="華康中圓體" pitchFamily="49" charset="-120"/>
                        <a:cs typeface="+mn-cs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954"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5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407</a:t>
                      </a:r>
                    </a:p>
                  </a:txBody>
                  <a:tcPr marL="82951" marR="82951" marT="41475" marB="414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ED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5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405</a:t>
                      </a:r>
                    </a:p>
                  </a:txBody>
                  <a:tcPr marL="82951" marR="82951" marT="41475" marB="41475" anchor="ctr">
                    <a:solidFill>
                      <a:srgbClr val="D5EDFF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zh-TW" altLang="en-US" sz="1300" b="1" dirty="0"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禮堂</a:t>
                      </a:r>
                      <a:endParaRPr lang="en-US" altLang="zh-TW" sz="1300" b="1" dirty="0"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  <a:p>
                      <a:r>
                        <a:rPr lang="en-US" altLang="zh-TW" sz="700" b="1" dirty="0"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2F</a:t>
                      </a:r>
                      <a:r>
                        <a:rPr lang="zh-TW" altLang="en-US" sz="700" b="1" dirty="0"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諮商室 </a:t>
                      </a:r>
                      <a:endParaRPr lang="en-US" altLang="zh-TW" sz="700" b="1" dirty="0"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  <a:p>
                      <a:r>
                        <a:rPr lang="en-US" altLang="zh-TW" sz="700" b="1" dirty="0"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3F</a:t>
                      </a:r>
                      <a:r>
                        <a:rPr lang="zh-TW" altLang="en-US" sz="700" b="1" dirty="0"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知動教室</a:t>
                      </a:r>
                      <a:endParaRPr lang="en-US" altLang="zh-TW" sz="700" b="1" dirty="0"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82951" marR="82951" marT="41475" marB="41475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5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403</a:t>
                      </a:r>
                    </a:p>
                  </a:txBody>
                  <a:tcPr marL="82951" marR="82951" marT="41475" marB="41475" anchor="ctr">
                    <a:solidFill>
                      <a:srgbClr val="D5ED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kern="1200" dirty="0">
                          <a:solidFill>
                            <a:schemeClr val="tx1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警衛室</a:t>
                      </a:r>
                      <a:endParaRPr lang="en-US" altLang="zh-TW" sz="900" kern="1200" dirty="0">
                        <a:solidFill>
                          <a:schemeClr val="tx1"/>
                        </a:solidFill>
                        <a:latin typeface="華康中圓體" pitchFamily="49" charset="-120"/>
                        <a:ea typeface="華康中圓體" pitchFamily="49" charset="-120"/>
                        <a:cs typeface="+mn-cs"/>
                      </a:endParaRPr>
                    </a:p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900" kern="1200" dirty="0">
                        <a:solidFill>
                          <a:schemeClr val="tx1"/>
                        </a:solidFill>
                        <a:latin typeface="華康中圓體" pitchFamily="49" charset="-120"/>
                        <a:ea typeface="華康中圓體" pitchFamily="49" charset="-120"/>
                        <a:cs typeface="+mn-cs"/>
                      </a:endParaRPr>
                    </a:p>
                  </a:txBody>
                  <a:tcPr marL="82951" marR="82951" marT="41475" marB="4147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700" b="1" kern="1200" dirty="0">
                          <a:solidFill>
                            <a:schemeClr val="tx1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視聽教室</a:t>
                      </a:r>
                      <a:endParaRPr lang="en-US" altLang="zh-TW" sz="700" b="1" kern="1200" dirty="0">
                        <a:solidFill>
                          <a:schemeClr val="tx1"/>
                        </a:solidFill>
                        <a:latin typeface="華康中圓體" pitchFamily="49" charset="-120"/>
                        <a:ea typeface="華康中圓體" pitchFamily="49" charset="-120"/>
                        <a:cs typeface="+mn-cs"/>
                      </a:endParaRPr>
                    </a:p>
                  </a:txBody>
                  <a:tcPr marL="82951" marR="82951" marT="41475" marB="4147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1" kern="1200" dirty="0">
                          <a:solidFill>
                            <a:srgbClr val="FF0000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自然</a:t>
                      </a:r>
                      <a:r>
                        <a:rPr lang="en-US" altLang="zh-TW" sz="900" b="1" kern="1200" dirty="0">
                          <a:solidFill>
                            <a:srgbClr val="FF0000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3</a:t>
                      </a:r>
                    </a:p>
                  </a:txBody>
                  <a:tcPr marL="82951" marR="82951" marT="41475" marB="41475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5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406</a:t>
                      </a:r>
                    </a:p>
                  </a:txBody>
                  <a:tcPr marL="82951" marR="82951" marT="41475" marB="414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ED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5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404</a:t>
                      </a:r>
                    </a:p>
                  </a:txBody>
                  <a:tcPr marL="82951" marR="82951" marT="41475" marB="41475" anchor="ctr">
                    <a:solidFill>
                      <a:srgbClr val="D5ED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5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402</a:t>
                      </a:r>
                    </a:p>
                  </a:txBody>
                  <a:tcPr marL="82951" marR="82951" marT="41475" marB="41475" anchor="ctr">
                    <a:solidFill>
                      <a:srgbClr val="D5ED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kern="1200" dirty="0">
                          <a:solidFill>
                            <a:schemeClr val="tx1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幼兒園</a:t>
                      </a:r>
                      <a:endParaRPr lang="en-US" altLang="zh-TW" sz="900" kern="1200" dirty="0">
                        <a:solidFill>
                          <a:schemeClr val="tx1"/>
                        </a:solidFill>
                        <a:latin typeface="華康中圓體" pitchFamily="49" charset="-120"/>
                        <a:ea typeface="華康中圓體" pitchFamily="49" charset="-120"/>
                        <a:cs typeface="+mn-cs"/>
                      </a:endParaRPr>
                    </a:p>
                  </a:txBody>
                  <a:tcPr marL="82951" marR="82951" marT="41475" marB="41475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1" kern="1200" dirty="0">
                          <a:solidFill>
                            <a:srgbClr val="FF0000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自然</a:t>
                      </a:r>
                      <a:r>
                        <a:rPr lang="en-US" altLang="zh-TW" sz="900" b="1" kern="1200" dirty="0">
                          <a:solidFill>
                            <a:srgbClr val="FF0000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2</a:t>
                      </a:r>
                    </a:p>
                  </a:txBody>
                  <a:tcPr marL="82951" marR="82951" marT="41475" marB="41475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324017"/>
                  </a:ext>
                </a:extLst>
              </a:tr>
              <a:tr h="626993"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自然</a:t>
                      </a:r>
                      <a:r>
                        <a:rPr lang="en-US" altLang="zh-TW" sz="11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sz="11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951" marR="82951" marT="41475" marB="414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800" b="1" dirty="0"/>
                        <a:t>教師休息室</a:t>
                      </a:r>
                    </a:p>
                  </a:txBody>
                  <a:tcPr marL="82951" marR="82951" marT="41475" marB="41475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79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5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401</a:t>
                      </a:r>
                    </a:p>
                  </a:txBody>
                  <a:tcPr marL="82951" marR="82951" marT="41475" marB="41475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D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7982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kern="1200" dirty="0">
                          <a:solidFill>
                            <a:schemeClr val="tx1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幼兒園</a:t>
                      </a:r>
                      <a:endParaRPr lang="en-US" altLang="zh-TW" sz="1100" kern="1200" dirty="0">
                        <a:solidFill>
                          <a:schemeClr val="tx1"/>
                        </a:solidFill>
                        <a:latin typeface="華康中圓體" pitchFamily="49" charset="-120"/>
                        <a:ea typeface="華康中圓體" pitchFamily="49" charset="-120"/>
                        <a:cs typeface="+mn-cs"/>
                      </a:endParaRPr>
                    </a:p>
                  </a:txBody>
                  <a:tcPr marL="82951" marR="82951" marT="41475" marB="41475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7982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1" kern="1200" dirty="0">
                          <a:solidFill>
                            <a:srgbClr val="FF0000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自然</a:t>
                      </a:r>
                      <a:endParaRPr lang="en-US" altLang="zh-TW" sz="1100" b="1" kern="1200" dirty="0">
                        <a:solidFill>
                          <a:srgbClr val="FF0000"/>
                        </a:solidFill>
                        <a:latin typeface="華康中圓體" pitchFamily="49" charset="-120"/>
                        <a:ea typeface="華康中圓體" pitchFamily="49" charset="-120"/>
                        <a:cs typeface="+mn-cs"/>
                      </a:endParaRPr>
                    </a:p>
                    <a:p>
                      <a:r>
                        <a:rPr lang="en-US" altLang="zh-TW" sz="1100" b="1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sz="1100" b="1" dirty="0">
                        <a:solidFill>
                          <a:srgbClr val="FF0000"/>
                        </a:solidFill>
                      </a:endParaRPr>
                    </a:p>
                  </a:txBody>
                  <a:tcPr marL="82951" marR="82951" marT="41475" marB="41475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4919697"/>
                  </a:ext>
                </a:extLst>
              </a:tr>
            </a:tbl>
          </a:graphicData>
        </a:graphic>
      </p:graphicFrame>
      <p:sp>
        <p:nvSpPr>
          <p:cNvPr id="100" name="文字方塊 99"/>
          <p:cNvSpPr txBox="1"/>
          <p:nvPr/>
        </p:nvSpPr>
        <p:spPr>
          <a:xfrm>
            <a:off x="9940216" y="829221"/>
            <a:ext cx="263214" cy="259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089" b="1" dirty="0"/>
              <a:t>B</a:t>
            </a:r>
          </a:p>
        </p:txBody>
      </p:sp>
      <p:sp>
        <p:nvSpPr>
          <p:cNvPr id="136" name="矩形 135"/>
          <p:cNvSpPr/>
          <p:nvPr/>
        </p:nvSpPr>
        <p:spPr>
          <a:xfrm>
            <a:off x="103846" y="279514"/>
            <a:ext cx="462944" cy="4562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2951" tIns="41475" rIns="82951" bIns="41475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TW"/>
            </a:defPPr>
            <a:lvl1pPr marL="0" algn="l" defTabSz="1279930" rtl="0" eaLnBrk="1" latinLnBrk="0" hangingPunct="1">
              <a:defRPr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39965" algn="l" defTabSz="1279930" rtl="0" eaLnBrk="1" latinLnBrk="0" hangingPunct="1">
              <a:defRPr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79930" algn="l" defTabSz="1279930" rtl="0" eaLnBrk="1" latinLnBrk="0" hangingPunct="1">
              <a:defRPr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19894" algn="l" defTabSz="1279930" rtl="0" eaLnBrk="1" latinLnBrk="0" hangingPunct="1">
              <a:defRPr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559858" algn="l" defTabSz="1279930" rtl="0" eaLnBrk="1" latinLnBrk="0" hangingPunct="1">
              <a:defRPr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199822" algn="l" defTabSz="1279930" rtl="0" eaLnBrk="1" latinLnBrk="0" hangingPunct="1">
              <a:defRPr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839787" algn="l" defTabSz="1279930" rtl="0" eaLnBrk="1" latinLnBrk="0" hangingPunct="1">
              <a:defRPr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479752" algn="l" defTabSz="1279930" rtl="0" eaLnBrk="1" latinLnBrk="0" hangingPunct="1">
              <a:defRPr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119717" algn="l" defTabSz="1279930" rtl="0" eaLnBrk="1" latinLnBrk="0" hangingPunct="1">
              <a:defRPr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089" b="1" dirty="0">
                <a:solidFill>
                  <a:schemeClr val="tx1"/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警衛室</a:t>
            </a:r>
          </a:p>
        </p:txBody>
      </p:sp>
      <p:grpSp>
        <p:nvGrpSpPr>
          <p:cNvPr id="99" name="群組 98"/>
          <p:cNvGrpSpPr/>
          <p:nvPr/>
        </p:nvGrpSpPr>
        <p:grpSpPr>
          <a:xfrm rot="10800000">
            <a:off x="2189021" y="130260"/>
            <a:ext cx="626087" cy="241422"/>
            <a:chOff x="-1238692" y="2856897"/>
            <a:chExt cx="765478" cy="340908"/>
          </a:xfrm>
        </p:grpSpPr>
        <p:sp>
          <p:nvSpPr>
            <p:cNvPr id="107" name="矩形 106"/>
            <p:cNvSpPr/>
            <p:nvPr/>
          </p:nvSpPr>
          <p:spPr>
            <a:xfrm>
              <a:off x="-1238692" y="2856897"/>
              <a:ext cx="765478" cy="291098"/>
            </a:xfrm>
            <a:prstGeom prst="rect">
              <a:avLst/>
            </a:prstGeom>
            <a:solidFill>
              <a:srgbClr val="FF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633"/>
            </a:p>
          </p:txBody>
        </p:sp>
        <p:sp>
          <p:nvSpPr>
            <p:cNvPr id="127" name="矩形 126"/>
            <p:cNvSpPr/>
            <p:nvPr/>
          </p:nvSpPr>
          <p:spPr>
            <a:xfrm rot="10800000">
              <a:off x="-1078163" y="2980505"/>
              <a:ext cx="505262" cy="2173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zh-TW" altLang="en-US" sz="953" b="1" dirty="0">
                  <a:solidFill>
                    <a:schemeClr val="tx1"/>
                  </a:solidFill>
                  <a:latin typeface="華康中圓體" pitchFamily="49" charset="-120"/>
                  <a:ea typeface="華康中圓體" pitchFamily="49" charset="-120"/>
                </a:rPr>
                <a:t>鐵樓梯</a:t>
              </a:r>
            </a:p>
          </p:txBody>
        </p:sp>
      </p:grpSp>
      <p:grpSp>
        <p:nvGrpSpPr>
          <p:cNvPr id="131" name="群組 130"/>
          <p:cNvGrpSpPr/>
          <p:nvPr/>
        </p:nvGrpSpPr>
        <p:grpSpPr>
          <a:xfrm rot="5400000">
            <a:off x="53778" y="5807892"/>
            <a:ext cx="702739" cy="336064"/>
            <a:chOff x="-1200993" y="2906707"/>
            <a:chExt cx="765478" cy="306955"/>
          </a:xfrm>
        </p:grpSpPr>
        <p:sp>
          <p:nvSpPr>
            <p:cNvPr id="133" name="矩形 132"/>
            <p:cNvSpPr/>
            <p:nvPr/>
          </p:nvSpPr>
          <p:spPr>
            <a:xfrm>
              <a:off x="-1200993" y="2906707"/>
              <a:ext cx="765478" cy="291098"/>
            </a:xfrm>
            <a:prstGeom prst="rect">
              <a:avLst/>
            </a:prstGeom>
            <a:solidFill>
              <a:srgbClr val="FF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633"/>
            </a:p>
          </p:txBody>
        </p:sp>
        <p:sp>
          <p:nvSpPr>
            <p:cNvPr id="135" name="矩形 134"/>
            <p:cNvSpPr/>
            <p:nvPr/>
          </p:nvSpPr>
          <p:spPr>
            <a:xfrm>
              <a:off x="-1096242" y="2994258"/>
              <a:ext cx="561063" cy="2194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zh-TW" altLang="en-US" sz="1270" b="1" dirty="0">
                  <a:solidFill>
                    <a:schemeClr val="tx1"/>
                  </a:solidFill>
                  <a:latin typeface="華康中圓體" pitchFamily="49" charset="-120"/>
                  <a:ea typeface="華康中圓體" pitchFamily="49" charset="-120"/>
                </a:rPr>
                <a:t>龍山門</a:t>
              </a:r>
            </a:p>
          </p:txBody>
        </p:sp>
      </p:grpSp>
      <p:grpSp>
        <p:nvGrpSpPr>
          <p:cNvPr id="137" name="群組 136"/>
          <p:cNvGrpSpPr/>
          <p:nvPr/>
        </p:nvGrpSpPr>
        <p:grpSpPr>
          <a:xfrm>
            <a:off x="5392342" y="6176509"/>
            <a:ext cx="349011" cy="537629"/>
            <a:chOff x="-1402583" y="2757278"/>
            <a:chExt cx="617006" cy="491060"/>
          </a:xfrm>
        </p:grpSpPr>
        <p:sp>
          <p:nvSpPr>
            <p:cNvPr id="138" name="矩形 137"/>
            <p:cNvSpPr/>
            <p:nvPr/>
          </p:nvSpPr>
          <p:spPr>
            <a:xfrm>
              <a:off x="-1402583" y="2957240"/>
              <a:ext cx="617006" cy="291098"/>
            </a:xfrm>
            <a:prstGeom prst="rect">
              <a:avLst/>
            </a:prstGeom>
            <a:solidFill>
              <a:srgbClr val="FF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633"/>
            </a:p>
          </p:txBody>
        </p:sp>
        <p:sp>
          <p:nvSpPr>
            <p:cNvPr id="139" name="矩形 138"/>
            <p:cNvSpPr/>
            <p:nvPr/>
          </p:nvSpPr>
          <p:spPr>
            <a:xfrm>
              <a:off x="-1310643" y="2757278"/>
              <a:ext cx="428599" cy="4566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  <a:latin typeface="華康中圓體" pitchFamily="49" charset="-120"/>
                  <a:ea typeface="華康中圓體" pitchFamily="49" charset="-120"/>
                </a:rPr>
                <a:t>機車門</a:t>
              </a:r>
            </a:p>
          </p:txBody>
        </p:sp>
      </p:grpSp>
      <p:grpSp>
        <p:nvGrpSpPr>
          <p:cNvPr id="140" name="群組 139"/>
          <p:cNvGrpSpPr/>
          <p:nvPr/>
        </p:nvGrpSpPr>
        <p:grpSpPr>
          <a:xfrm>
            <a:off x="9764991" y="6311799"/>
            <a:ext cx="349011" cy="522623"/>
            <a:chOff x="-1402583" y="2957240"/>
            <a:chExt cx="617006" cy="291098"/>
          </a:xfrm>
        </p:grpSpPr>
        <p:sp>
          <p:nvSpPr>
            <p:cNvPr id="141" name="矩形 140"/>
            <p:cNvSpPr/>
            <p:nvPr/>
          </p:nvSpPr>
          <p:spPr>
            <a:xfrm>
              <a:off x="-1402583" y="2957240"/>
              <a:ext cx="617006" cy="291098"/>
            </a:xfrm>
            <a:prstGeom prst="rect">
              <a:avLst/>
            </a:prstGeom>
            <a:solidFill>
              <a:srgbClr val="FF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633"/>
            </a:p>
          </p:txBody>
        </p:sp>
        <p:sp>
          <p:nvSpPr>
            <p:cNvPr id="142" name="矩形 141"/>
            <p:cNvSpPr/>
            <p:nvPr/>
          </p:nvSpPr>
          <p:spPr>
            <a:xfrm>
              <a:off x="-1324447" y="2957240"/>
              <a:ext cx="467183" cy="2405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  <a:latin typeface="華康中圓體" pitchFamily="49" charset="-120"/>
                  <a:ea typeface="華康中圓體" pitchFamily="49" charset="-120"/>
                </a:rPr>
                <a:t>涼亭門</a:t>
              </a:r>
            </a:p>
          </p:txBody>
        </p:sp>
      </p:grpSp>
      <p:grpSp>
        <p:nvGrpSpPr>
          <p:cNvPr id="143" name="群組 142"/>
          <p:cNvGrpSpPr/>
          <p:nvPr/>
        </p:nvGrpSpPr>
        <p:grpSpPr>
          <a:xfrm rot="5400000">
            <a:off x="38810" y="2303549"/>
            <a:ext cx="614109" cy="318703"/>
            <a:chOff x="-1200993" y="2906707"/>
            <a:chExt cx="765478" cy="291098"/>
          </a:xfrm>
        </p:grpSpPr>
        <p:sp>
          <p:nvSpPr>
            <p:cNvPr id="144" name="矩形 143"/>
            <p:cNvSpPr/>
            <p:nvPr/>
          </p:nvSpPr>
          <p:spPr>
            <a:xfrm>
              <a:off x="-1200993" y="2906707"/>
              <a:ext cx="765478" cy="291098"/>
            </a:xfrm>
            <a:prstGeom prst="rect">
              <a:avLst/>
            </a:prstGeom>
            <a:solidFill>
              <a:srgbClr val="FF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633"/>
            </a:p>
          </p:txBody>
        </p:sp>
        <p:sp>
          <p:nvSpPr>
            <p:cNvPr id="145" name="矩形 144"/>
            <p:cNvSpPr/>
            <p:nvPr/>
          </p:nvSpPr>
          <p:spPr>
            <a:xfrm>
              <a:off x="-1090769" y="2946147"/>
              <a:ext cx="448758" cy="2423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zh-TW" altLang="en-US" sz="1270" b="1" dirty="0">
                  <a:solidFill>
                    <a:schemeClr val="tx1"/>
                  </a:solidFill>
                  <a:latin typeface="華康中圓體" pitchFamily="49" charset="-120"/>
                  <a:ea typeface="華康中圓體" pitchFamily="49" charset="-120"/>
                </a:rPr>
                <a:t>斜坡門</a:t>
              </a:r>
            </a:p>
          </p:txBody>
        </p:sp>
      </p:grpSp>
      <p:sp>
        <p:nvSpPr>
          <p:cNvPr id="148" name="矩形 147"/>
          <p:cNvSpPr/>
          <p:nvPr/>
        </p:nvSpPr>
        <p:spPr>
          <a:xfrm>
            <a:off x="9439248" y="1427443"/>
            <a:ext cx="742511" cy="6492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52" b="1" dirty="0">
                <a:solidFill>
                  <a:schemeClr val="tx1"/>
                </a:solidFill>
                <a:latin typeface="華康中圓體" pitchFamily="49" charset="-120"/>
                <a:ea typeface="華康中圓體" pitchFamily="49" charset="-120"/>
              </a:rPr>
              <a:t>遊戲場</a:t>
            </a:r>
          </a:p>
        </p:txBody>
      </p:sp>
      <p:sp>
        <p:nvSpPr>
          <p:cNvPr id="149" name="矩形 148"/>
          <p:cNvSpPr/>
          <p:nvPr/>
        </p:nvSpPr>
        <p:spPr>
          <a:xfrm>
            <a:off x="7403509" y="5238735"/>
            <a:ext cx="621955" cy="20579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50" b="1" dirty="0">
                <a:solidFill>
                  <a:schemeClr val="tx1"/>
                </a:solidFill>
                <a:latin typeface="華康中圓體" pitchFamily="49" charset="-120"/>
                <a:ea typeface="華康中圓體" pitchFamily="49" charset="-120"/>
              </a:rPr>
              <a:t>彈跳床</a:t>
            </a:r>
          </a:p>
        </p:txBody>
      </p:sp>
    </p:spTree>
    <p:extLst>
      <p:ext uri="{BB962C8B-B14F-4D97-AF65-F5344CB8AC3E}">
        <p14:creationId xmlns:p14="http://schemas.microsoft.com/office/powerpoint/2010/main" val="2241866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2516</TotalTime>
  <Words>303</Words>
  <Application>Microsoft Office PowerPoint</Application>
  <PresentationFormat>寬螢幕</PresentationFormat>
  <Paragraphs>212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0" baseType="lpstr">
      <vt:lpstr>細明體</vt:lpstr>
      <vt:lpstr>華康中圓體</vt:lpstr>
      <vt:lpstr>微軟正黑體</vt:lpstr>
      <vt:lpstr>微軟正黑體 Light</vt:lpstr>
      <vt:lpstr>漢儀新蒂永樂大典</vt:lpstr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</dc:creator>
  <cp:lastModifiedBy>User</cp:lastModifiedBy>
  <cp:revision>239</cp:revision>
  <cp:lastPrinted>2025-06-09T03:43:00Z</cp:lastPrinted>
  <dcterms:created xsi:type="dcterms:W3CDTF">2019-03-13T07:47:45Z</dcterms:created>
  <dcterms:modified xsi:type="dcterms:W3CDTF">2025-08-05T02:35:09Z</dcterms:modified>
</cp:coreProperties>
</file>